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6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3"/>
  </p:notesMasterIdLst>
  <p:sldIdLst>
    <p:sldId id="256" r:id="rId2"/>
    <p:sldId id="259" r:id="rId3"/>
    <p:sldId id="261" r:id="rId4"/>
    <p:sldId id="312" r:id="rId5"/>
    <p:sldId id="310" r:id="rId6"/>
    <p:sldId id="257" r:id="rId7"/>
    <p:sldId id="320" r:id="rId8"/>
    <p:sldId id="269" r:id="rId9"/>
    <p:sldId id="313" r:id="rId10"/>
    <p:sldId id="314" r:id="rId11"/>
    <p:sldId id="287" r:id="rId12"/>
    <p:sldId id="288" r:id="rId13"/>
    <p:sldId id="293" r:id="rId14"/>
    <p:sldId id="307" r:id="rId15"/>
    <p:sldId id="308" r:id="rId16"/>
    <p:sldId id="304" r:id="rId17"/>
    <p:sldId id="306" r:id="rId18"/>
    <p:sldId id="305" r:id="rId19"/>
    <p:sldId id="318" r:id="rId20"/>
    <p:sldId id="321" r:id="rId21"/>
    <p:sldId id="290" r:id="rId22"/>
    <p:sldId id="294" r:id="rId23"/>
    <p:sldId id="291" r:id="rId24"/>
    <p:sldId id="323" r:id="rId25"/>
    <p:sldId id="316" r:id="rId26"/>
    <p:sldId id="325" r:id="rId27"/>
    <p:sldId id="317" r:id="rId28"/>
    <p:sldId id="324" r:id="rId29"/>
    <p:sldId id="327" r:id="rId30"/>
    <p:sldId id="328" r:id="rId31"/>
    <p:sldId id="311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Georgia" panose="02040502050405020303" pitchFamily="18" charset="0"/>
      <p:regular r:id="rId39"/>
      <p:bold r:id="rId40"/>
      <p:italic r:id="rId41"/>
      <p:boldItalic r:id="rId42"/>
    </p:embeddedFont>
    <p:embeddedFont>
      <p:font typeface="Nunito Sans" pitchFamily="2" charset="77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EEA617"/>
    <a:srgbClr val="4E86FF"/>
    <a:srgbClr val="FFF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D39A4B-00D6-4AC0-9E90-7EA99DF1EF4F}">
  <a:tblStyle styleId="{F2D39A4B-00D6-4AC0-9E90-7EA99DF1EF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96"/>
    <p:restoredTop sz="94698"/>
  </p:normalViewPr>
  <p:slideViewPr>
    <p:cSldViewPr snapToGrid="0" snapToObjects="1">
      <p:cViewPr varScale="1">
        <p:scale>
          <a:sx n="133" d="100"/>
          <a:sy n="133" d="100"/>
        </p:scale>
        <p:origin x="384" y="184"/>
      </p:cViewPr>
      <p:guideLst/>
    </p:cSldViewPr>
  </p:slideViewPr>
  <p:outlineViewPr>
    <p:cViewPr>
      <p:scale>
        <a:sx n="33" d="100"/>
        <a:sy n="33" d="100"/>
      </p:scale>
      <p:origin x="0" y="-34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046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630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624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630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341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64532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04619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9731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259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835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8d0b7f6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c8d0b7f6e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321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548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676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896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295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245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856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994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903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8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 with intro text">
  <p:cSld name="TITLE_AND_BODY_1_2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8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7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</a:rPr>
              <a:t>MEDICAL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>
                <a:solidFill>
                  <a:srgbClr val="666666"/>
                </a:solidFill>
              </a:rPr>
              <a:t>IMAGING &amp; BIG DATA PROJECT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583EBDC-6548-9D48-8292-CE65366B8FE4}"/>
              </a:ext>
            </a:extLst>
          </p:cNvPr>
          <p:cNvSpPr txBox="1"/>
          <p:nvPr/>
        </p:nvSpPr>
        <p:spPr>
          <a:xfrm>
            <a:off x="-4550602" y="2216295"/>
            <a:ext cx="4571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1BC68494-511F-8846-8FB7-C27BF0F24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3" y="1828984"/>
            <a:ext cx="564856" cy="55826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4319A6-D56B-44EA-9408-AD2EC6651E44}"/>
              </a:ext>
            </a:extLst>
          </p:cNvPr>
          <p:cNvSpPr txBox="1"/>
          <p:nvPr/>
        </p:nvSpPr>
        <p:spPr>
          <a:xfrm>
            <a:off x="468925" y="4049486"/>
            <a:ext cx="2995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Carnati Emanuele          781231</a:t>
            </a: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De Cicco Alessandro	834225</a:t>
            </a: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Mammana Lorenzo       807391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E13380DF-0976-3C4A-9DDA-C56E5DC8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62" name="Google Shape;137;p20">
            <a:extLst>
              <a:ext uri="{FF2B5EF4-FFF2-40B4-BE49-F238E27FC236}">
                <a16:creationId xmlns:a16="http://schemas.microsoft.com/office/drawing/2014/main" id="{6293AEC4-5B0E-D245-AC16-830BBABEF182}"/>
              </a:ext>
            </a:extLst>
          </p:cNvPr>
          <p:cNvSpPr txBox="1">
            <a:spLocks/>
          </p:cNvSpPr>
          <p:nvPr/>
        </p:nvSpPr>
        <p:spPr>
          <a:xfrm>
            <a:off x="128806" y="779646"/>
            <a:ext cx="8427978" cy="3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it-IT" sz="2000" i="0" dirty="0">
                <a:solidFill>
                  <a:srgbClr val="666666"/>
                </a:solidFill>
              </a:rPr>
              <a:t>Dataset samples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endParaRPr lang="it-IT" i="0" dirty="0">
              <a:solidFill>
                <a:srgbClr val="666666"/>
              </a:solidFill>
              <a:effectLst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5196F7A-9B62-4824-AB68-0A8FBE8BB0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734" r="3291"/>
          <a:stretch/>
        </p:blipFill>
        <p:spPr>
          <a:xfrm>
            <a:off x="0" y="1297641"/>
            <a:ext cx="2735418" cy="1800294"/>
          </a:xfrm>
          <a:prstGeom prst="rect">
            <a:avLst/>
          </a:prstGeom>
        </p:spPr>
      </p:pic>
      <p:pic>
        <p:nvPicPr>
          <p:cNvPr id="5" name="Immagine 4" descr="Immagine che contiene esterni&#10;&#10;Descrizione generata automaticamente">
            <a:extLst>
              <a:ext uri="{FF2B5EF4-FFF2-40B4-BE49-F238E27FC236}">
                <a16:creationId xmlns:a16="http://schemas.microsoft.com/office/drawing/2014/main" id="{053C88AF-BAEB-4C14-A863-861B5D778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62" y="2571750"/>
            <a:ext cx="2591162" cy="213885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DD77608-35B2-4AF1-AD44-96B8207FD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996" y="2565721"/>
            <a:ext cx="2646008" cy="213885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C75C8E5-0D1E-4639-8D70-0995AD4B1D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360" b="17640"/>
          <a:stretch/>
        </p:blipFill>
        <p:spPr>
          <a:xfrm>
            <a:off x="3529584" y="1295899"/>
            <a:ext cx="2084831" cy="11497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460F250-FAA6-4544-8048-3B27DCF512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9776" y="2571750"/>
            <a:ext cx="2591162" cy="213283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24C5F7A-099B-45FE-B58E-77875C8A6B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502" b="21141"/>
          <a:stretch/>
        </p:blipFill>
        <p:spPr>
          <a:xfrm>
            <a:off x="6239972" y="1295898"/>
            <a:ext cx="2591162" cy="114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0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000" t="-15000" r="-26000" b="-3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666666"/>
                </a:solidFill>
              </a:rPr>
              <a:t>3.</a:t>
            </a:r>
            <a:endParaRPr sz="4800" b="1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</a:rPr>
              <a:t>Feature extraction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99CCBC-E53F-5444-98BF-DE3AA4B6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28" y="5067"/>
            <a:ext cx="564856" cy="5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87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137;p20">
                <a:extLst>
                  <a:ext uri="{FF2B5EF4-FFF2-40B4-BE49-F238E27FC236}">
                    <a16:creationId xmlns:a16="http://schemas.microsoft.com/office/drawing/2014/main" id="{720FF2F6-6E3C-EA44-B7FB-EE49DD3AB9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428" y="564430"/>
                <a:ext cx="8727101" cy="4774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▪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1pPr>
                <a:lvl2pPr marL="914400" marR="0" lvl="1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2pPr>
                <a:lvl3pPr marL="1371600" marR="0" lvl="2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3pPr>
                <a:lvl4pPr marL="1828800" marR="0" lvl="3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4pPr>
                <a:lvl5pPr marL="2286000" marR="0" lvl="4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5pPr>
                <a:lvl6pPr marL="2743200" marR="0" lvl="5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6pPr>
                <a:lvl7pPr marL="3200400" marR="0" lvl="6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7pPr>
                <a:lvl8pPr marL="3657600" marR="0" lvl="7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8pPr>
                <a:lvl9pPr marL="4114800" marR="0" lvl="8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" sz="2000" i="0" dirty="0">
                    <a:solidFill>
                      <a:srgbClr val="666666"/>
                    </a:solidFill>
                  </a:rPr>
                  <a:t>Feature extraction with </a:t>
                </a:r>
                <a:r>
                  <a:rPr lang="it-IT" sz="2000" i="0" dirty="0">
                    <a:solidFill>
                      <a:srgbClr val="666666"/>
                    </a:solidFill>
                  </a:rPr>
                  <a:t>MATLAB</a:t>
                </a:r>
                <a:endParaRPr lang="en" sz="2000" i="0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r>
                  <a:rPr lang="it-IT" dirty="0">
                    <a:solidFill>
                      <a:srgbClr val="666666"/>
                    </a:solidFill>
                  </a:rPr>
                  <a:t>For </a:t>
                </a:r>
                <a:r>
                  <a:rPr lang="it-IT" dirty="0" err="1">
                    <a:solidFill>
                      <a:srgbClr val="666666"/>
                    </a:solidFill>
                  </a:rPr>
                  <a:t>each</a:t>
                </a:r>
                <a:r>
                  <a:rPr lang="it-IT" dirty="0">
                    <a:solidFill>
                      <a:srgbClr val="666666"/>
                    </a:solidFill>
                  </a:rPr>
                  <a:t> input image </a:t>
                </a:r>
                <a:r>
                  <a:rPr lang="it-IT" dirty="0" err="1">
                    <a:solidFill>
                      <a:srgbClr val="666666"/>
                    </a:solidFill>
                  </a:rPr>
                  <a:t>we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have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extracted</a:t>
                </a:r>
                <a:r>
                  <a:rPr lang="it-IT" dirty="0">
                    <a:solidFill>
                      <a:srgbClr val="666666"/>
                    </a:solidFill>
                  </a:rPr>
                  <a:t> a set of 58 </a:t>
                </a:r>
                <a:r>
                  <a:rPr lang="it-IT" dirty="0" err="1">
                    <a:solidFill>
                      <a:srgbClr val="666666"/>
                    </a:solidFill>
                  </a:rPr>
                  <a:t>radiomics</a:t>
                </a:r>
                <a:r>
                  <a:rPr lang="it-IT" dirty="0">
                    <a:solidFill>
                      <a:srgbClr val="666666"/>
                    </a:solidFill>
                  </a:rPr>
                  <a:t> features </a:t>
                </a:r>
                <a:r>
                  <a:rPr lang="it-IT" dirty="0" err="1">
                    <a:solidFill>
                      <a:srgbClr val="666666"/>
                    </a:solidFill>
                  </a:rPr>
                  <a:t>mainly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using</a:t>
                </a:r>
                <a:r>
                  <a:rPr lang="it-IT" dirty="0">
                    <a:solidFill>
                      <a:srgbClr val="666666"/>
                    </a:solidFill>
                  </a:rPr>
                  <a:t> the MATLAB tool </a:t>
                </a:r>
                <a:r>
                  <a:rPr lang="it-IT" dirty="0" err="1">
                    <a:solidFill>
                      <a:srgbClr val="666666"/>
                    </a:solidFill>
                  </a:rPr>
                  <a:t>developed</a:t>
                </a:r>
                <a:r>
                  <a:rPr lang="it-IT" dirty="0">
                    <a:solidFill>
                      <a:srgbClr val="666666"/>
                    </a:solidFill>
                  </a:rPr>
                  <a:t> and </a:t>
                </a:r>
                <a:r>
                  <a:rPr lang="it-IT" dirty="0" err="1">
                    <a:solidFill>
                      <a:srgbClr val="666666"/>
                    </a:solidFill>
                  </a:rPr>
                  <a:t>defined</a:t>
                </a:r>
                <a:r>
                  <a:rPr lang="it-IT" dirty="0">
                    <a:solidFill>
                      <a:srgbClr val="666666"/>
                    </a:solidFill>
                  </a:rPr>
                  <a:t> by </a:t>
                </a:r>
                <a:r>
                  <a:rPr lang="it-IT" dirty="0" err="1">
                    <a:solidFill>
                      <a:srgbClr val="666666"/>
                    </a:solidFill>
                  </a:rPr>
                  <a:t>Vallières</a:t>
                </a:r>
                <a:r>
                  <a:rPr lang="it-IT" dirty="0">
                    <a:solidFill>
                      <a:srgbClr val="666666"/>
                    </a:solidFill>
                  </a:rPr>
                  <a:t> et al. </a:t>
                </a:r>
                <a:r>
                  <a:rPr lang="it-IT" sz="900" dirty="0">
                    <a:solidFill>
                      <a:srgbClr val="666666"/>
                    </a:solidFill>
                  </a:rPr>
                  <a:t>[3, 4, 5].</a:t>
                </a:r>
              </a:p>
              <a:p>
                <a:pPr marL="127000" indent="0">
                  <a:buNone/>
                </a:pPr>
                <a:endParaRPr lang="it-IT" sz="900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r>
                  <a:rPr lang="en" dirty="0">
                    <a:solidFill>
                      <a:srgbClr val="666666"/>
                    </a:solidFill>
                  </a:rPr>
                  <a:t>Each featu</a:t>
                </a:r>
                <a:r>
                  <a:rPr lang="it-IT" dirty="0">
                    <a:solidFill>
                      <a:srgbClr val="666666"/>
                    </a:solidFill>
                  </a:rPr>
                  <a:t>re out of [0, 1] </a:t>
                </a:r>
                <a:r>
                  <a:rPr lang="it-IT" dirty="0" err="1">
                    <a:solidFill>
                      <a:srgbClr val="666666"/>
                    </a:solidFill>
                  </a:rPr>
                  <a:t>is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also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rescaled</a:t>
                </a:r>
                <a:r>
                  <a:rPr lang="it-IT" dirty="0">
                    <a:solidFill>
                      <a:srgbClr val="666666"/>
                    </a:solidFill>
                  </a:rPr>
                  <a:t> in </a:t>
                </a:r>
                <a:r>
                  <a:rPr lang="it-IT" dirty="0" err="1">
                    <a:solidFill>
                      <a:srgbClr val="666666"/>
                    </a:solidFill>
                  </a:rPr>
                  <a:t>this</a:t>
                </a:r>
                <a:r>
                  <a:rPr lang="it-IT" dirty="0">
                    <a:solidFill>
                      <a:srgbClr val="666666"/>
                    </a:solidFill>
                  </a:rPr>
                  <a:t> range </a:t>
                </a:r>
                <a:r>
                  <a:rPr lang="it-IT" dirty="0" err="1">
                    <a:solidFill>
                      <a:srgbClr val="666666"/>
                    </a:solidFill>
                  </a:rPr>
                  <a:t>using</a:t>
                </a:r>
                <a:r>
                  <a:rPr lang="it-IT" dirty="0">
                    <a:solidFill>
                      <a:srgbClr val="666666"/>
                    </a:solidFill>
                  </a:rPr>
                  <a:t> the formula</a:t>
                </a:r>
                <a:r>
                  <a:rPr lang="en" dirty="0">
                    <a:solidFill>
                      <a:srgbClr val="666666"/>
                    </a:solidFill>
                  </a:rPr>
                  <a:t>:</a:t>
                </a:r>
                <a:endParaRPr lang="it-IT" dirty="0">
                  <a:solidFill>
                    <a:srgbClr val="666666"/>
                  </a:solidFill>
                  <a:latin typeface="Cambria Math" panose="02040503050406030204" pitchFamily="18" charset="0"/>
                </a:endParaRPr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it-IT" i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it-IT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i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rgbClr val="6666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>
                                          <a:solidFill>
                                            <a:srgbClr val="6666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rgbClr val="6666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it-IT" i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" i="0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br>
                  <a:rPr lang="it-IT" dirty="0">
                    <a:solidFill>
                      <a:srgbClr val="666666"/>
                    </a:solidFill>
                  </a:rPr>
                </a:br>
                <a:r>
                  <a:rPr lang="it-IT" dirty="0" err="1">
                    <a:solidFill>
                      <a:srgbClr val="666666"/>
                    </a:solidFill>
                  </a:rPr>
                  <a:t>Finally</a:t>
                </a:r>
                <a:r>
                  <a:rPr lang="it-IT" dirty="0">
                    <a:solidFill>
                      <a:srgbClr val="666666"/>
                    </a:solidFill>
                  </a:rPr>
                  <a:t>, e</a:t>
                </a:r>
                <a:r>
                  <a:rPr lang="en" dirty="0">
                    <a:solidFill>
                      <a:srgbClr val="666666"/>
                    </a:solidFill>
                  </a:rPr>
                  <a:t>ach i</a:t>
                </a:r>
                <a:r>
                  <a:rPr lang="it-IT" dirty="0">
                    <a:solidFill>
                      <a:srgbClr val="666666"/>
                    </a:solidFill>
                  </a:rPr>
                  <a:t>n</a:t>
                </a:r>
                <a:r>
                  <a:rPr lang="en" dirty="0">
                    <a:solidFill>
                      <a:srgbClr val="666666"/>
                    </a:solidFill>
                  </a:rPr>
                  <a:t>stance </a:t>
                </a:r>
                <a:r>
                  <a:rPr lang="it-IT" dirty="0" err="1">
                    <a:solidFill>
                      <a:srgbClr val="666666"/>
                    </a:solidFill>
                  </a:rPr>
                  <a:t>is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en" dirty="0">
                    <a:solidFill>
                      <a:srgbClr val="666666"/>
                    </a:solidFill>
                  </a:rPr>
                  <a:t>labelled either:</a:t>
                </a:r>
              </a:p>
              <a:p>
                <a:r>
                  <a:rPr lang="en" dirty="0">
                    <a:solidFill>
                      <a:srgbClr val="666666"/>
                    </a:solidFill>
                  </a:rPr>
                  <a:t>0    if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homogeneous</a:t>
                </a:r>
                <a:endParaRPr lang="it-IT" dirty="0">
                  <a:solidFill>
                    <a:srgbClr val="666666"/>
                  </a:solidFill>
                </a:endParaRPr>
              </a:p>
              <a:p>
                <a:r>
                  <a:rPr lang="it-IT" dirty="0">
                    <a:solidFill>
                      <a:srgbClr val="666666"/>
                    </a:solidFill>
                  </a:rPr>
                  <a:t>1    </a:t>
                </a:r>
                <a:r>
                  <a:rPr lang="it-IT" dirty="0" err="1">
                    <a:solidFill>
                      <a:srgbClr val="666666"/>
                    </a:solidFill>
                  </a:rPr>
                  <a:t>otherwise</a:t>
                </a:r>
                <a:endParaRPr lang="en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endParaRPr lang="it-IT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r>
                  <a:rPr lang="en" dirty="0">
                    <a:solidFill>
                      <a:srgbClr val="666666"/>
                    </a:solidFill>
                  </a:rPr>
                  <a:t>The script </a:t>
                </a:r>
                <a:r>
                  <a:rPr lang="it-IT" sz="1400" b="1" i="0" dirty="0" err="1">
                    <a:solidFill>
                      <a:srgbClr val="666666"/>
                    </a:solidFill>
                  </a:rPr>
                  <a:t>create_dataset</a:t>
                </a:r>
                <a:r>
                  <a:rPr lang="it-IT" sz="1400" b="1" i="0" dirty="0">
                    <a:solidFill>
                      <a:srgbClr val="666666"/>
                    </a:solidFill>
                  </a:rPr>
                  <a:t> </a:t>
                </a:r>
                <a:r>
                  <a:rPr lang="en" dirty="0">
                    <a:solidFill>
                      <a:srgbClr val="666666"/>
                    </a:solidFill>
                  </a:rPr>
                  <a:t>puts features and labels in one single matrix </a:t>
                </a:r>
                <a:r>
                  <a:rPr lang="it-IT" dirty="0">
                    <a:solidFill>
                      <a:srgbClr val="666666"/>
                    </a:solidFill>
                  </a:rPr>
                  <a:t>of size 44x59</a:t>
                </a:r>
                <a:r>
                  <a:rPr lang="en" dirty="0">
                    <a:solidFill>
                      <a:srgbClr val="666666"/>
                    </a:solidFill>
                  </a:rPr>
                  <a:t>.</a:t>
                </a:r>
              </a:p>
              <a:p>
                <a:pPr marL="127000" indent="0">
                  <a:buNone/>
                </a:pPr>
                <a:endParaRPr lang="en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endParaRPr lang="en" dirty="0">
                  <a:solidFill>
                    <a:srgbClr val="666666"/>
                  </a:solidFill>
                </a:endParaRPr>
              </a:p>
            </p:txBody>
          </p:sp>
        </mc:Choice>
        <mc:Fallback xmlns="">
          <p:sp>
            <p:nvSpPr>
              <p:cNvPr id="28" name="Google Shape;137;p20">
                <a:extLst>
                  <a:ext uri="{FF2B5EF4-FFF2-40B4-BE49-F238E27FC236}">
                    <a16:creationId xmlns:a16="http://schemas.microsoft.com/office/drawing/2014/main" id="{720FF2F6-6E3C-EA44-B7FB-EE49DD3AB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8" y="564430"/>
                <a:ext cx="8727101" cy="4774131"/>
              </a:xfrm>
              <a:prstGeom prst="rect">
                <a:avLst/>
              </a:prstGeom>
              <a:blipFill>
                <a:blip r:embed="rId4"/>
                <a:stretch>
                  <a:fillRect l="-6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242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9BC219C-88D5-4F63-A70B-04D53A6A8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359" y="1539700"/>
            <a:ext cx="2505425" cy="2857899"/>
          </a:xfrm>
          <a:prstGeom prst="rect">
            <a:avLst/>
          </a:prstGeom>
        </p:spPr>
      </p:pic>
      <p:sp>
        <p:nvSpPr>
          <p:cNvPr id="6" name="Google Shape;137;p20">
            <a:extLst>
              <a:ext uri="{FF2B5EF4-FFF2-40B4-BE49-F238E27FC236}">
                <a16:creationId xmlns:a16="http://schemas.microsoft.com/office/drawing/2014/main" id="{538EBD8E-3776-47A5-A56D-CE843B57916A}"/>
              </a:ext>
            </a:extLst>
          </p:cNvPr>
          <p:cNvSpPr txBox="1">
            <a:spLocks/>
          </p:cNvSpPr>
          <p:nvPr/>
        </p:nvSpPr>
        <p:spPr>
          <a:xfrm>
            <a:off x="282428" y="747432"/>
            <a:ext cx="5013473" cy="477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127000" indent="0">
              <a:buClr>
                <a:srgbClr val="666666"/>
              </a:buClr>
              <a:buNone/>
            </a:pPr>
            <a:r>
              <a:rPr lang="it-IT" sz="2000" i="0" dirty="0">
                <a:solidFill>
                  <a:srgbClr val="666666"/>
                </a:solidFill>
              </a:rPr>
              <a:t>Features </a:t>
            </a:r>
            <a:r>
              <a:rPr lang="it-IT" sz="2000" i="0" dirty="0" err="1">
                <a:solidFill>
                  <a:srgbClr val="666666"/>
                </a:solidFill>
              </a:rPr>
              <a:t>extracted</a:t>
            </a:r>
            <a:br>
              <a:rPr lang="it-IT" sz="2800" i="0" dirty="0">
                <a:solidFill>
                  <a:srgbClr val="666666"/>
                </a:solidFill>
              </a:rPr>
            </a:br>
            <a:endParaRPr lang="it-IT" sz="2800" i="0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 err="1">
                <a:solidFill>
                  <a:srgbClr val="666666"/>
                </a:solidFill>
              </a:rPr>
              <a:t>Morphological</a:t>
            </a:r>
            <a:r>
              <a:rPr lang="it-IT" dirty="0">
                <a:solidFill>
                  <a:srgbClr val="666666"/>
                </a:solidFill>
              </a:rPr>
              <a:t> features:</a:t>
            </a:r>
            <a:r>
              <a:rPr lang="it-IT" i="0" dirty="0">
                <a:solidFill>
                  <a:srgbClr val="666666"/>
                </a:solidFill>
              </a:rPr>
              <a:t> 5/59 </a:t>
            </a:r>
            <a:br>
              <a:rPr lang="it-IT" i="0" dirty="0">
                <a:solidFill>
                  <a:srgbClr val="666666"/>
                </a:solidFill>
              </a:rPr>
            </a:br>
            <a:r>
              <a:rPr lang="it-IT" sz="1400" i="0" dirty="0" err="1">
                <a:solidFill>
                  <a:srgbClr val="666666"/>
                </a:solidFill>
              </a:rPr>
              <a:t>Concern</a:t>
            </a:r>
            <a:r>
              <a:rPr lang="it-IT" sz="1400" i="0" dirty="0">
                <a:solidFill>
                  <a:srgbClr val="666666"/>
                </a:solidFill>
              </a:rPr>
              <a:t> the features </a:t>
            </a:r>
            <a:r>
              <a:rPr lang="it-IT" sz="1400" i="0" dirty="0" err="1">
                <a:solidFill>
                  <a:srgbClr val="666666"/>
                </a:solidFill>
              </a:rPr>
              <a:t>relating</a:t>
            </a:r>
            <a:r>
              <a:rPr lang="it-IT" sz="1400" i="0" dirty="0">
                <a:solidFill>
                  <a:srgbClr val="666666"/>
                </a:solidFill>
              </a:rPr>
              <a:t> to </a:t>
            </a:r>
            <a:r>
              <a:rPr lang="it-IT" sz="1400" i="0" dirty="0" err="1">
                <a:solidFill>
                  <a:srgbClr val="666666"/>
                </a:solidFill>
              </a:rPr>
              <a:t>lesions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shape</a:t>
            </a:r>
            <a:r>
              <a:rPr lang="it-IT" sz="1400" i="0" dirty="0">
                <a:solidFill>
                  <a:srgbClr val="666666"/>
                </a:solidFill>
              </a:rPr>
              <a:t> like </a:t>
            </a:r>
            <a:r>
              <a:rPr lang="it-IT" sz="1400" i="0" dirty="0" err="1">
                <a:solidFill>
                  <a:srgbClr val="666666"/>
                </a:solidFill>
              </a:rPr>
              <a:t>surface</a:t>
            </a:r>
            <a:r>
              <a:rPr lang="it-IT" sz="1400" i="0" dirty="0">
                <a:solidFill>
                  <a:srgbClr val="666666"/>
                </a:solidFill>
              </a:rPr>
              <a:t>, </a:t>
            </a:r>
            <a:r>
              <a:rPr lang="it-IT" sz="1400" i="0" dirty="0" err="1">
                <a:solidFill>
                  <a:srgbClr val="666666"/>
                </a:solidFill>
              </a:rPr>
              <a:t>sphericity</a:t>
            </a:r>
            <a:r>
              <a:rPr lang="it-IT" sz="1400" i="0" dirty="0">
                <a:solidFill>
                  <a:srgbClr val="666666"/>
                </a:solidFill>
              </a:rPr>
              <a:t> and </a:t>
            </a:r>
            <a:r>
              <a:rPr lang="it-IT" sz="1400" i="0" dirty="0" err="1">
                <a:solidFill>
                  <a:srgbClr val="666666"/>
                </a:solidFill>
              </a:rPr>
              <a:t>metabolic</a:t>
            </a:r>
            <a:r>
              <a:rPr lang="it-IT" sz="1400" i="0" dirty="0">
                <a:solidFill>
                  <a:srgbClr val="666666"/>
                </a:solidFill>
              </a:rPr>
              <a:t> target volume (MTV). </a:t>
            </a:r>
          </a:p>
          <a:p>
            <a:pPr marL="127000" indent="0">
              <a:buClr>
                <a:srgbClr val="666666"/>
              </a:buClr>
              <a:buNone/>
            </a:pPr>
            <a:r>
              <a:rPr lang="it-IT" sz="1400" i="0" dirty="0" err="1">
                <a:solidFill>
                  <a:srgbClr val="666666"/>
                </a:solidFill>
              </a:rPr>
              <a:t>Usually</a:t>
            </a:r>
            <a:r>
              <a:rPr lang="it-IT" sz="1400" i="0" dirty="0">
                <a:solidFill>
                  <a:srgbClr val="666666"/>
                </a:solidFill>
              </a:rPr>
              <a:t>, the more </a:t>
            </a:r>
            <a:r>
              <a:rPr lang="it-IT" sz="1400" i="0" dirty="0" err="1">
                <a:solidFill>
                  <a:srgbClr val="666666"/>
                </a:solidFill>
              </a:rPr>
              <a:t>irregular</a:t>
            </a:r>
            <a:r>
              <a:rPr lang="it-IT" sz="1400" i="0" dirty="0">
                <a:solidFill>
                  <a:srgbClr val="666666"/>
                </a:solidFill>
              </a:rPr>
              <a:t> the </a:t>
            </a:r>
            <a:r>
              <a:rPr lang="it-IT" sz="1400" i="0" dirty="0" err="1">
                <a:solidFill>
                  <a:srgbClr val="666666"/>
                </a:solidFill>
              </a:rPr>
              <a:t>shape</a:t>
            </a:r>
            <a:r>
              <a:rPr lang="it-IT" sz="1400" i="0" dirty="0">
                <a:solidFill>
                  <a:srgbClr val="666666"/>
                </a:solidFill>
              </a:rPr>
              <a:t>, the more aggressive </a:t>
            </a:r>
            <a:r>
              <a:rPr lang="it-IT" sz="1400" i="0" dirty="0" err="1">
                <a:solidFill>
                  <a:srgbClr val="666666"/>
                </a:solidFill>
              </a:rPr>
              <a:t>is</a:t>
            </a:r>
            <a:r>
              <a:rPr lang="it-IT" sz="1400" i="0" dirty="0">
                <a:solidFill>
                  <a:srgbClr val="666666"/>
                </a:solidFill>
              </a:rPr>
              <a:t> the </a:t>
            </a:r>
            <a:r>
              <a:rPr lang="it-IT" sz="1400" i="0" dirty="0" err="1">
                <a:solidFill>
                  <a:srgbClr val="666666"/>
                </a:solidFill>
              </a:rPr>
              <a:t>tumour</a:t>
            </a:r>
            <a:r>
              <a:rPr lang="it-IT" sz="1400" i="0" dirty="0">
                <a:solidFill>
                  <a:srgbClr val="666666"/>
                </a:solidFill>
              </a:rPr>
              <a:t>.</a:t>
            </a:r>
            <a:br>
              <a:rPr lang="en-US" i="0" dirty="0">
                <a:solidFill>
                  <a:srgbClr val="666666"/>
                </a:solidFill>
              </a:rPr>
            </a:br>
            <a:endParaRPr lang="en-US" i="0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 err="1">
                <a:solidFill>
                  <a:srgbClr val="666666"/>
                </a:solidFill>
              </a:rPr>
              <a:t>Histogram-based</a:t>
            </a:r>
            <a:r>
              <a:rPr lang="it-IT" dirty="0">
                <a:solidFill>
                  <a:srgbClr val="666666"/>
                </a:solidFill>
              </a:rPr>
              <a:t> features: 13/59</a:t>
            </a:r>
            <a:br>
              <a:rPr lang="it-IT" sz="2000" dirty="0">
                <a:solidFill>
                  <a:srgbClr val="666666"/>
                </a:solidFill>
              </a:rPr>
            </a:br>
            <a:r>
              <a:rPr lang="it-IT" sz="1400" i="0" dirty="0" err="1">
                <a:solidFill>
                  <a:srgbClr val="666666"/>
                </a:solidFill>
              </a:rPr>
              <a:t>These</a:t>
            </a:r>
            <a:r>
              <a:rPr lang="it-IT" sz="1400" i="0" dirty="0">
                <a:solidFill>
                  <a:srgbClr val="666666"/>
                </a:solidFill>
              </a:rPr>
              <a:t> features include </a:t>
            </a:r>
            <a:r>
              <a:rPr lang="it-IT" sz="1400" i="0" dirty="0" err="1">
                <a:solidFill>
                  <a:srgbClr val="666666"/>
                </a:solidFill>
              </a:rPr>
              <a:t>various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descriptive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statistics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indices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relating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voxel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gray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level</a:t>
            </a:r>
            <a:r>
              <a:rPr lang="it-IT" sz="1400" i="0" dirty="0">
                <a:solidFill>
                  <a:srgbClr val="666666"/>
                </a:solidFill>
              </a:rPr>
              <a:t> of the </a:t>
            </a:r>
            <a:r>
              <a:rPr lang="it-IT" sz="1400" i="0" dirty="0" err="1">
                <a:solidFill>
                  <a:srgbClr val="666666"/>
                </a:solidFill>
              </a:rPr>
              <a:t>lesions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such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as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kurtosis</a:t>
            </a:r>
            <a:r>
              <a:rPr lang="it-IT" sz="1400" i="0" dirty="0">
                <a:solidFill>
                  <a:srgbClr val="666666"/>
                </a:solidFill>
              </a:rPr>
              <a:t>, </a:t>
            </a:r>
            <a:r>
              <a:rPr lang="it-IT" sz="1400" i="0" dirty="0" err="1">
                <a:solidFill>
                  <a:srgbClr val="666666"/>
                </a:solidFill>
              </a:rPr>
              <a:t>entropy</a:t>
            </a:r>
            <a:r>
              <a:rPr lang="it-IT" sz="1400" i="0" dirty="0">
                <a:solidFill>
                  <a:srgbClr val="666666"/>
                </a:solidFill>
              </a:rPr>
              <a:t>, </a:t>
            </a:r>
            <a:r>
              <a:rPr lang="it-IT" sz="1400" i="0" dirty="0" err="1">
                <a:solidFill>
                  <a:srgbClr val="666666"/>
                </a:solidFill>
              </a:rPr>
              <a:t>skewness</a:t>
            </a:r>
            <a:r>
              <a:rPr lang="it-IT" sz="1400" i="0" dirty="0">
                <a:solidFill>
                  <a:srgbClr val="666666"/>
                </a:solidFill>
              </a:rPr>
              <a:t>, </a:t>
            </a:r>
            <a:r>
              <a:rPr lang="it-IT" sz="1400" i="0" dirty="0" err="1">
                <a:solidFill>
                  <a:srgbClr val="666666"/>
                </a:solidFill>
              </a:rPr>
              <a:t>uniformity</a:t>
            </a:r>
            <a:r>
              <a:rPr lang="it-IT" sz="1400" i="0" dirty="0">
                <a:solidFill>
                  <a:srgbClr val="666666"/>
                </a:solidFill>
              </a:rPr>
              <a:t> etc.  </a:t>
            </a:r>
            <a:br>
              <a:rPr lang="it-IT" sz="1400" i="0" dirty="0">
                <a:solidFill>
                  <a:srgbClr val="666666"/>
                </a:solidFill>
              </a:rPr>
            </a:br>
            <a:br>
              <a:rPr lang="it-IT" sz="2000" dirty="0">
                <a:solidFill>
                  <a:srgbClr val="666666"/>
                </a:solidFill>
              </a:rPr>
            </a:br>
            <a:endParaRPr lang="it-IT" sz="2000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br>
              <a:rPr lang="it-IT" dirty="0">
                <a:solidFill>
                  <a:srgbClr val="666666"/>
                </a:solidFill>
              </a:rPr>
            </a:br>
            <a:endParaRPr lang="it-IT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946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C9F815-C1FE-4E7B-9CDB-DB0940310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14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509DE45-460E-4621-99D2-AFF419B39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47D4E8C-0586-43B3-8268-2BF689D21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16" y="587074"/>
            <a:ext cx="3463440" cy="229479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D90D4CA-5E97-4006-A477-E7A1C7CDC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948" y="4812640"/>
            <a:ext cx="3227776" cy="24941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0A4F927-4136-487A-8804-CE62D954B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095" y="2934469"/>
            <a:ext cx="3016216" cy="1800000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8AE73CB4-489C-43F8-9E9B-7E41FCDD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50" y="587287"/>
            <a:ext cx="4698260" cy="3969425"/>
          </a:xfrm>
        </p:spPr>
        <p:txBody>
          <a:bodyPr/>
          <a:lstStyle/>
          <a:p>
            <a:pPr>
              <a:buClr>
                <a:srgbClr val="666666"/>
              </a:buClr>
            </a:pPr>
            <a: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  <a:t>Features </a:t>
            </a:r>
            <a:r>
              <a:rPr lang="it-IT" sz="2000" dirty="0" err="1">
                <a:solidFill>
                  <a:srgbClr val="666666"/>
                </a:solidFill>
                <a:latin typeface="Georgia" panose="02040502050405020303" pitchFamily="18" charset="0"/>
              </a:rPr>
              <a:t>extracted</a:t>
            </a:r>
            <a:b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GLCM </a:t>
            </a:r>
            <a:r>
              <a:rPr lang="it-IT" sz="1600" dirty="0">
                <a:solidFill>
                  <a:srgbClr val="666666"/>
                </a:solidFill>
                <a:latin typeface="Georgia" panose="02040502050405020303" pitchFamily="18" charset="0"/>
              </a:rPr>
              <a:t>(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Gray Level Co-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Occurence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Matrix): 9/59</a:t>
            </a: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This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matrix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quantifies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the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number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of times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that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the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combinations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of level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dimensions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occur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in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two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pixels.</a:t>
            </a:r>
            <a:b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They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are: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energy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contrast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dissimalrity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homogeneity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correlation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autocorrelation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variance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sum average and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entropy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GLRLM (Gray Level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Run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Length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Matrix): 13/59</a:t>
            </a: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Quantifies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the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length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of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number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of consecutive pixels for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each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level of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gray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along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one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dimension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b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Both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GLCM and GLRLM are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rotation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dependent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b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28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endParaRPr lang="it-IT" sz="2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609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1368DD-DAC4-44FC-B634-6D7543771C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15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31C3133-843B-439A-8813-59628B6C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118D057-CA4A-4E5C-B598-F8839FFC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4" y="788110"/>
            <a:ext cx="3739035" cy="178364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0822F3C-BEEC-4199-BCE3-B0DBB28F3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188" y="3097440"/>
            <a:ext cx="3775296" cy="164177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7B036BF-C007-42A1-A4ED-B074EC34BC21}"/>
              </a:ext>
            </a:extLst>
          </p:cNvPr>
          <p:cNvSpPr txBox="1"/>
          <p:nvPr/>
        </p:nvSpPr>
        <p:spPr>
          <a:xfrm>
            <a:off x="564856" y="809107"/>
            <a:ext cx="4719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  <a:t>Features </a:t>
            </a:r>
            <a:r>
              <a:rPr lang="it-IT" sz="2000" dirty="0" err="1">
                <a:solidFill>
                  <a:srgbClr val="666666"/>
                </a:solidFill>
                <a:latin typeface="Georgia" panose="02040502050405020303" pitchFamily="18" charset="0"/>
              </a:rPr>
              <a:t>extracted</a:t>
            </a:r>
            <a:endParaRPr lang="it-IT" sz="20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DE39ADC-D2C2-4A61-B3E0-DEFDAABECAC6}"/>
              </a:ext>
            </a:extLst>
          </p:cNvPr>
          <p:cNvSpPr txBox="1"/>
          <p:nvPr/>
        </p:nvSpPr>
        <p:spPr>
          <a:xfrm>
            <a:off x="564856" y="1188833"/>
            <a:ext cx="471952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GLSZM(Gray-Level Size Zone Matrix): 13/59</a:t>
            </a: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i="1" dirty="0" err="1">
                <a:solidFill>
                  <a:srgbClr val="666666"/>
                </a:solidFill>
                <a:latin typeface="Georgia" panose="02040502050405020303" pitchFamily="18" charset="0"/>
              </a:rPr>
              <a:t>R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epresents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the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number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of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connected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voxels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that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share the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same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gray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level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intensity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These</a:t>
            </a:r>
            <a:r>
              <a:rPr lang="it-IT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features are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rotation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indepedent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endParaRPr lang="it-IT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en-US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NGTDM(</a:t>
            </a:r>
            <a:r>
              <a:rPr lang="en-US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Neighbouring</a:t>
            </a:r>
            <a:r>
              <a:rPr lang="en-US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Gray Tone Difference 	        Matrix): 5/59</a:t>
            </a:r>
            <a:br>
              <a:rPr lang="en-US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en-US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en-US" i="1" dirty="0">
                <a:solidFill>
                  <a:srgbClr val="666666"/>
                </a:solidFill>
                <a:latin typeface="Georgia" panose="02040502050405020303" pitchFamily="18" charset="0"/>
              </a:rPr>
              <a:t>Quantifies the difference between a gray value and the average gray value of its </a:t>
            </a:r>
            <a:r>
              <a:rPr lang="en-US" i="1" dirty="0" err="1">
                <a:solidFill>
                  <a:srgbClr val="666666"/>
                </a:solidFill>
                <a:latin typeface="Georgia" panose="02040502050405020303" pitchFamily="18" charset="0"/>
              </a:rPr>
              <a:t>neighbours</a:t>
            </a:r>
            <a:r>
              <a:rPr lang="en-US" i="1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512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3000" t="6000" r="-3000" b="5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666666"/>
                </a:solidFill>
              </a:rPr>
              <a:t>4.</a:t>
            </a:r>
            <a:endParaRPr sz="4800" b="1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666666"/>
                </a:solidFill>
              </a:rPr>
              <a:t>Feature </a:t>
            </a:r>
            <a:r>
              <a:rPr lang="it-IT" dirty="0" err="1">
                <a:solidFill>
                  <a:srgbClr val="666666"/>
                </a:solidFill>
              </a:rPr>
              <a:t>Selection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99CCBC-E53F-5444-98BF-DE3AA4B6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28" y="5067"/>
            <a:ext cx="564856" cy="5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02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9D18E6-34A8-4943-9298-1E2FFE726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62FCD8B-899E-AC44-B7CF-6E3D34AACBF3}"/>
              </a:ext>
            </a:extLst>
          </p:cNvPr>
          <p:cNvSpPr txBox="1"/>
          <p:nvPr/>
        </p:nvSpPr>
        <p:spPr>
          <a:xfrm>
            <a:off x="403493" y="806013"/>
            <a:ext cx="4719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  <a:t>Feature selection</a:t>
            </a:r>
            <a:endParaRPr lang="it-IT" sz="20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C1ED150-6853-7349-A9B2-F6B259C9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812C14-95C2-6C41-827E-5C4C04D92FF8}"/>
              </a:ext>
            </a:extLst>
          </p:cNvPr>
          <p:cNvSpPr txBox="1"/>
          <p:nvPr/>
        </p:nvSpPr>
        <p:spPr>
          <a:xfrm>
            <a:off x="403493" y="1461360"/>
            <a:ext cx="50541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The feature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selection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method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based on a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naive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bayesian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forward selection implemented in KNIME. </a:t>
            </a: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A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correlation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filter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applyed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before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performing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this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method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.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reduce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s</a:t>
            </a:r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our feature set by removing highly correlated features (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PCC &gt; 0.9)</a:t>
            </a:r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</a:p>
          <a:p>
            <a:endParaRPr lang="en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A smaller feature 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set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reduces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model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complexity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and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tends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to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prevent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overfitting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After the iteration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s</a:t>
            </a:r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, 17 columns are chosen, beyond the label column.</a:t>
            </a:r>
          </a:p>
          <a:p>
            <a:endParaRPr lang="en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A4A54A4-BD35-C94D-831C-BE45FAC73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790"/>
          <a:stretch/>
        </p:blipFill>
        <p:spPr>
          <a:xfrm>
            <a:off x="6430972" y="664260"/>
            <a:ext cx="175828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93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9B59C9-A669-434A-B9F6-037CA9F93F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18</a:t>
            </a:fld>
            <a:endParaRPr lang="it-IT"/>
          </a:p>
        </p:txBody>
      </p:sp>
      <p:sp>
        <p:nvSpPr>
          <p:cNvPr id="9" name="Google Shape;137;p20">
            <a:extLst>
              <a:ext uri="{FF2B5EF4-FFF2-40B4-BE49-F238E27FC236}">
                <a16:creationId xmlns:a16="http://schemas.microsoft.com/office/drawing/2014/main" id="{7AB94D48-BBD7-2D46-AE11-602A010F8CEA}"/>
              </a:ext>
            </a:extLst>
          </p:cNvPr>
          <p:cNvSpPr txBox="1">
            <a:spLocks/>
          </p:cNvSpPr>
          <p:nvPr/>
        </p:nvSpPr>
        <p:spPr>
          <a:xfrm>
            <a:off x="211756" y="280312"/>
            <a:ext cx="4543124" cy="446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127000" indent="0">
              <a:buClr>
                <a:srgbClr val="666666"/>
              </a:buClr>
              <a:buNone/>
            </a:pPr>
            <a:endParaRPr lang="it-IT" dirty="0" err="1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 err="1">
                <a:solidFill>
                  <a:srgbClr val="666666"/>
                </a:solidFill>
              </a:rPr>
              <a:t>We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have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then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evaluated</a:t>
            </a:r>
            <a:r>
              <a:rPr lang="it-IT" dirty="0">
                <a:solidFill>
                  <a:srgbClr val="666666"/>
                </a:solidFill>
              </a:rPr>
              <a:t> the </a:t>
            </a:r>
            <a:r>
              <a:rPr lang="it-IT" dirty="0" err="1">
                <a:solidFill>
                  <a:srgbClr val="666666"/>
                </a:solidFill>
              </a:rPr>
              <a:t>stability</a:t>
            </a:r>
            <a:r>
              <a:rPr lang="it-IT" dirty="0">
                <a:solidFill>
                  <a:srgbClr val="666666"/>
                </a:solidFill>
              </a:rPr>
              <a:t> of the </a:t>
            </a:r>
            <a:r>
              <a:rPr lang="it-IT" dirty="0" err="1">
                <a:solidFill>
                  <a:srgbClr val="666666"/>
                </a:solidFill>
              </a:rPr>
              <a:t>selected</a:t>
            </a:r>
            <a:r>
              <a:rPr lang="it-IT" dirty="0">
                <a:solidFill>
                  <a:srgbClr val="666666"/>
                </a:solidFill>
              </a:rPr>
              <a:t> features with literature </a:t>
            </a:r>
            <a:r>
              <a:rPr lang="it-IT" sz="1000" dirty="0">
                <a:solidFill>
                  <a:srgbClr val="666666"/>
                </a:solidFill>
              </a:rPr>
              <a:t>[2]  </a:t>
            </a:r>
            <a:r>
              <a:rPr lang="it-IT" dirty="0">
                <a:solidFill>
                  <a:srgbClr val="666666"/>
                </a:solidFill>
              </a:rPr>
              <a:t>in </a:t>
            </a:r>
            <a:r>
              <a:rPr lang="it-IT" dirty="0" err="1">
                <a:solidFill>
                  <a:srgbClr val="666666"/>
                </a:solidFill>
              </a:rPr>
              <a:t>order</a:t>
            </a:r>
            <a:r>
              <a:rPr lang="it-IT" dirty="0">
                <a:solidFill>
                  <a:srgbClr val="666666"/>
                </a:solidFill>
              </a:rPr>
              <a:t> to </a:t>
            </a:r>
            <a:r>
              <a:rPr lang="it-IT" dirty="0" err="1">
                <a:solidFill>
                  <a:srgbClr val="666666"/>
                </a:solidFill>
              </a:rPr>
              <a:t>analyze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how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much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our</a:t>
            </a:r>
            <a:r>
              <a:rPr lang="it-IT" dirty="0">
                <a:solidFill>
                  <a:srgbClr val="666666"/>
                </a:solidFill>
              </a:rPr>
              <a:t> model </a:t>
            </a:r>
            <a:r>
              <a:rPr lang="it-IT" dirty="0" err="1">
                <a:solidFill>
                  <a:srgbClr val="666666"/>
                </a:solidFill>
              </a:rPr>
              <a:t>could</a:t>
            </a:r>
            <a:r>
              <a:rPr lang="it-IT" dirty="0">
                <a:solidFill>
                  <a:srgbClr val="666666"/>
                </a:solidFill>
              </a:rPr>
              <a:t> work with </a:t>
            </a:r>
            <a:r>
              <a:rPr lang="it-IT" dirty="0" err="1">
                <a:solidFill>
                  <a:srgbClr val="666666"/>
                </a:solidFill>
              </a:rPr>
              <a:t>unseen</a:t>
            </a:r>
            <a:r>
              <a:rPr lang="it-IT" dirty="0">
                <a:solidFill>
                  <a:srgbClr val="666666"/>
                </a:solidFill>
              </a:rPr>
              <a:t> data from </a:t>
            </a:r>
            <a:r>
              <a:rPr lang="it-IT" dirty="0" err="1">
                <a:solidFill>
                  <a:srgbClr val="666666"/>
                </a:solidFill>
              </a:rPr>
              <a:t>different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experimental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conditions</a:t>
            </a:r>
            <a:r>
              <a:rPr lang="it-IT" dirty="0">
                <a:solidFill>
                  <a:srgbClr val="666666"/>
                </a:solidFill>
              </a:rPr>
              <a:t>.</a:t>
            </a:r>
            <a:br>
              <a:rPr lang="it-IT" dirty="0">
                <a:solidFill>
                  <a:srgbClr val="666666"/>
                </a:solidFill>
              </a:rPr>
            </a:br>
            <a:endParaRPr lang="en" dirty="0" err="1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>
                <a:solidFill>
                  <a:srgbClr val="666666"/>
                </a:solidFill>
              </a:rPr>
              <a:t>W.r.t the </a:t>
            </a:r>
            <a:r>
              <a:rPr lang="it-IT" dirty="0" err="1">
                <a:solidFill>
                  <a:srgbClr val="666666"/>
                </a:solidFill>
              </a:rPr>
              <a:t>chosen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reconstruction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method</a:t>
            </a:r>
            <a:r>
              <a:rPr lang="it-IT" dirty="0">
                <a:solidFill>
                  <a:srgbClr val="666666"/>
                </a:solidFill>
              </a:rPr>
              <a:t> of the </a:t>
            </a:r>
            <a:r>
              <a:rPr lang="it-IT" dirty="0" err="1">
                <a:solidFill>
                  <a:srgbClr val="666666"/>
                </a:solidFill>
              </a:rPr>
              <a:t>lesions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our</a:t>
            </a:r>
            <a:r>
              <a:rPr lang="it-IT" dirty="0">
                <a:solidFill>
                  <a:srgbClr val="666666"/>
                </a:solidFill>
              </a:rPr>
              <a:t> model </a:t>
            </a:r>
            <a:r>
              <a:rPr lang="it-IT" dirty="0" err="1">
                <a:solidFill>
                  <a:srgbClr val="666666"/>
                </a:solidFill>
              </a:rPr>
              <a:t>contains</a:t>
            </a:r>
            <a:r>
              <a:rPr lang="it-IT" dirty="0">
                <a:solidFill>
                  <a:srgbClr val="666666"/>
                </a:solidFill>
              </a:rPr>
              <a:t> 5 of the 15 features </a:t>
            </a:r>
            <a:r>
              <a:rPr lang="it-IT" dirty="0" err="1">
                <a:solidFill>
                  <a:srgbClr val="666666"/>
                </a:solidFill>
              </a:rPr>
              <a:t>indicated</a:t>
            </a:r>
            <a:r>
              <a:rPr lang="it-IT" dirty="0">
                <a:solidFill>
                  <a:srgbClr val="666666"/>
                </a:solidFill>
              </a:rPr>
              <a:t> to be </a:t>
            </a:r>
            <a:r>
              <a:rPr lang="it-IT" dirty="0" err="1">
                <a:solidFill>
                  <a:srgbClr val="666666"/>
                </a:solidFill>
              </a:rPr>
              <a:t>stable</a:t>
            </a:r>
            <a:r>
              <a:rPr lang="it-IT" dirty="0">
                <a:solidFill>
                  <a:srgbClr val="666666"/>
                </a:solidFill>
              </a:rPr>
              <a:t> (COV ≤ 10 %)</a:t>
            </a:r>
            <a:r>
              <a:rPr lang="en" dirty="0">
                <a:solidFill>
                  <a:srgbClr val="666666"/>
                </a:solidFill>
              </a:rPr>
              <a:t>:</a:t>
            </a:r>
            <a:endParaRPr lang="it-IT" dirty="0" err="1">
              <a:solidFill>
                <a:srgbClr val="666666"/>
              </a:solidFill>
            </a:endParaRP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Spherical disproportion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SV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GLCM_Homogeneity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GLSZM_SZE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GLSZM_GLM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endParaRPr lang="it-IT" dirty="0">
              <a:solidFill>
                <a:srgbClr val="666666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D85BB3F-69BD-A044-8753-A68DD823B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62"/>
          <a:stretch/>
        </p:blipFill>
        <p:spPr>
          <a:xfrm>
            <a:off x="5068953" y="-49"/>
            <a:ext cx="3487831" cy="51435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5F0480C-DCF9-4C71-B346-5E74C509A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02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9B59C9-A669-434A-B9F6-037CA9F93F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  <p:sp>
        <p:nvSpPr>
          <p:cNvPr id="9" name="Google Shape;137;p20">
            <a:extLst>
              <a:ext uri="{FF2B5EF4-FFF2-40B4-BE49-F238E27FC236}">
                <a16:creationId xmlns:a16="http://schemas.microsoft.com/office/drawing/2014/main" id="{7AB94D48-BBD7-2D46-AE11-602A010F8CEA}"/>
              </a:ext>
            </a:extLst>
          </p:cNvPr>
          <p:cNvSpPr txBox="1">
            <a:spLocks/>
          </p:cNvSpPr>
          <p:nvPr/>
        </p:nvSpPr>
        <p:spPr>
          <a:xfrm>
            <a:off x="211755" y="280312"/>
            <a:ext cx="5124625" cy="446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127000" indent="0">
              <a:buClr>
                <a:srgbClr val="666666"/>
              </a:buClr>
              <a:buNone/>
            </a:pPr>
            <a:endParaRPr lang="it-IT" dirty="0" err="1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>
                <a:solidFill>
                  <a:srgbClr val="666666"/>
                </a:solidFill>
              </a:rPr>
              <a:t>With </a:t>
            </a:r>
            <a:r>
              <a:rPr lang="it-IT" dirty="0" err="1">
                <a:solidFill>
                  <a:srgbClr val="666666"/>
                </a:solidFill>
              </a:rPr>
              <a:t>respect</a:t>
            </a:r>
            <a:r>
              <a:rPr lang="it-IT" dirty="0">
                <a:solidFill>
                  <a:srgbClr val="666666"/>
                </a:solidFill>
              </a:rPr>
              <a:t> to the </a:t>
            </a:r>
            <a:r>
              <a:rPr lang="it-IT" dirty="0" err="1">
                <a:solidFill>
                  <a:srgbClr val="666666"/>
                </a:solidFill>
              </a:rPr>
              <a:t>chosen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segmentation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method</a:t>
            </a:r>
            <a:r>
              <a:rPr lang="it-IT" dirty="0">
                <a:solidFill>
                  <a:srgbClr val="666666"/>
                </a:solidFill>
              </a:rPr>
              <a:t> of the </a:t>
            </a:r>
            <a:r>
              <a:rPr lang="it-IT" dirty="0" err="1">
                <a:solidFill>
                  <a:srgbClr val="666666"/>
                </a:solidFill>
              </a:rPr>
              <a:t>lesions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our</a:t>
            </a:r>
            <a:r>
              <a:rPr lang="it-IT" dirty="0">
                <a:solidFill>
                  <a:srgbClr val="666666"/>
                </a:solidFill>
              </a:rPr>
              <a:t> model </a:t>
            </a:r>
            <a:r>
              <a:rPr lang="it-IT" dirty="0" err="1">
                <a:solidFill>
                  <a:srgbClr val="666666"/>
                </a:solidFill>
              </a:rPr>
              <a:t>contains</a:t>
            </a:r>
            <a:r>
              <a:rPr lang="it-IT" dirty="0">
                <a:solidFill>
                  <a:srgbClr val="666666"/>
                </a:solidFill>
              </a:rPr>
              <a:t> just 2 of the 11 features </a:t>
            </a:r>
            <a:r>
              <a:rPr lang="it-IT" dirty="0" err="1">
                <a:solidFill>
                  <a:srgbClr val="666666"/>
                </a:solidFill>
              </a:rPr>
              <a:t>indicated</a:t>
            </a:r>
            <a:r>
              <a:rPr lang="it-IT" dirty="0">
                <a:solidFill>
                  <a:srgbClr val="666666"/>
                </a:solidFill>
              </a:rPr>
              <a:t> to be </a:t>
            </a:r>
            <a:r>
              <a:rPr lang="it-IT" dirty="0" err="1">
                <a:solidFill>
                  <a:srgbClr val="666666"/>
                </a:solidFill>
              </a:rPr>
              <a:t>stable</a:t>
            </a:r>
            <a:r>
              <a:rPr lang="it-IT" dirty="0">
                <a:solidFill>
                  <a:srgbClr val="666666"/>
                </a:solidFill>
              </a:rPr>
              <a:t> (p </a:t>
            </a:r>
            <a:r>
              <a:rPr lang="it-IT" dirty="0" err="1">
                <a:solidFill>
                  <a:srgbClr val="666666"/>
                </a:solidFill>
              </a:rPr>
              <a:t>value</a:t>
            </a:r>
            <a:r>
              <a:rPr lang="it-IT" dirty="0">
                <a:solidFill>
                  <a:srgbClr val="666666"/>
                </a:solidFill>
              </a:rPr>
              <a:t> ≥ </a:t>
            </a:r>
            <a:r>
              <a:rPr lang="it-IT" sz="1200" dirty="0">
                <a:solidFill>
                  <a:srgbClr val="666666"/>
                </a:solidFill>
              </a:rPr>
              <a:t>0.05</a:t>
            </a:r>
            <a:r>
              <a:rPr lang="it-IT" dirty="0">
                <a:solidFill>
                  <a:srgbClr val="666666"/>
                </a:solidFill>
              </a:rPr>
              <a:t>)</a:t>
            </a:r>
            <a:r>
              <a:rPr lang="en" dirty="0">
                <a:solidFill>
                  <a:srgbClr val="666666"/>
                </a:solidFill>
              </a:rPr>
              <a:t>:</a:t>
            </a:r>
            <a:endParaRPr lang="it-IT" dirty="0" err="1">
              <a:solidFill>
                <a:srgbClr val="666666"/>
              </a:solidFill>
            </a:endParaRP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 err="1">
                <a:solidFill>
                  <a:srgbClr val="666666"/>
                </a:solidFill>
              </a:rPr>
              <a:t>GLCM_Sumaverage</a:t>
            </a:r>
            <a:endParaRPr lang="it-IT" sz="1200" dirty="0">
              <a:solidFill>
                <a:srgbClr val="666666"/>
              </a:solidFill>
            </a:endParaRP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GLSZM_SZE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endParaRPr lang="it-IT" dirty="0">
              <a:solidFill>
                <a:srgbClr val="666666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453E1E-407F-486A-B411-ED1BC51C3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DB50877-151E-4912-8347-4DC1DEC6B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7" r="3108" b="24837"/>
          <a:stretch/>
        </p:blipFill>
        <p:spPr>
          <a:xfrm>
            <a:off x="6004112" y="70597"/>
            <a:ext cx="2158254" cy="50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0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body" idx="2"/>
          </p:nvPr>
        </p:nvSpPr>
        <p:spPr>
          <a:xfrm>
            <a:off x="5077637" y="1049083"/>
            <a:ext cx="3702758" cy="4249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it-IT" dirty="0" err="1"/>
              <a:t>Introduction</a:t>
            </a:r>
            <a:endParaRPr lang="it-IT" dirty="0"/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it-IT" dirty="0"/>
              <a:t>Goal of the Project &amp; Dataset</a:t>
            </a:r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it-IT" dirty="0"/>
              <a:t>Feature </a:t>
            </a:r>
            <a:r>
              <a:rPr lang="it-IT" dirty="0" err="1"/>
              <a:t>Extraction</a:t>
            </a:r>
            <a:endParaRPr lang="it-IT" dirty="0"/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it-IT" dirty="0"/>
              <a:t>Feature </a:t>
            </a:r>
            <a:r>
              <a:rPr lang="it-IT" dirty="0" err="1"/>
              <a:t>Selection</a:t>
            </a:r>
            <a:endParaRPr lang="it-IT" dirty="0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it-IT" dirty="0" err="1"/>
              <a:t>Classification</a:t>
            </a:r>
            <a:r>
              <a:rPr lang="it-IT" dirty="0"/>
              <a:t> Models</a:t>
            </a:r>
            <a:br>
              <a:rPr lang="it-IT" dirty="0"/>
            </a:br>
            <a:r>
              <a:rPr lang="it-IT" dirty="0"/>
              <a:t>- </a:t>
            </a:r>
            <a:r>
              <a:rPr lang="it-IT" sz="1400" i="1" dirty="0"/>
              <a:t>SVM</a:t>
            </a:r>
            <a:br>
              <a:rPr lang="it-IT" sz="1400" i="1" dirty="0"/>
            </a:br>
            <a:r>
              <a:rPr lang="it-IT" sz="1400" i="1" dirty="0"/>
              <a:t>- </a:t>
            </a:r>
            <a:r>
              <a:rPr lang="it-IT" sz="1400" i="1" dirty="0" err="1"/>
              <a:t>Decision</a:t>
            </a:r>
            <a:r>
              <a:rPr lang="it-IT" sz="1400" i="1" dirty="0"/>
              <a:t> </a:t>
            </a:r>
            <a:r>
              <a:rPr lang="it-IT" sz="1400" i="1" dirty="0" err="1"/>
              <a:t>Tree</a:t>
            </a:r>
            <a:br>
              <a:rPr lang="it-IT" sz="1400" i="1" dirty="0"/>
            </a:br>
            <a:r>
              <a:rPr lang="it-IT" sz="1400" i="1" dirty="0"/>
              <a:t>- K-</a:t>
            </a:r>
            <a:r>
              <a:rPr lang="it-IT" sz="1400" i="1" dirty="0" err="1"/>
              <a:t>Means</a:t>
            </a:r>
            <a:r>
              <a:rPr lang="it-IT" sz="1400" i="1" dirty="0"/>
              <a:t> Clustering</a:t>
            </a:r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it-IT" dirty="0" err="1">
                <a:solidFill>
                  <a:srgbClr val="FF0000"/>
                </a:solidFill>
              </a:rPr>
              <a:t>Conclusions</a:t>
            </a:r>
            <a:endParaRPr lang="it-IT" dirty="0">
              <a:solidFill>
                <a:srgbClr val="FF0000"/>
              </a:solidFill>
            </a:endParaRPr>
          </a:p>
          <a:p>
            <a:pPr marL="114300" lvl="0" indent="0">
              <a:lnSpc>
                <a:spcPct val="150000"/>
              </a:lnSpc>
              <a:buClr>
                <a:schemeClr val="tx1"/>
              </a:buClr>
              <a:buNone/>
            </a:pP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8374267C-8BBC-7748-A77F-D30C2483A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494314"/>
            <a:ext cx="3826932" cy="553155"/>
          </a:xfrm>
        </p:spPr>
        <p:txBody>
          <a:bodyPr/>
          <a:lstStyle/>
          <a:p>
            <a:pPr algn="ctr"/>
            <a:r>
              <a:rPr lang="it-IT" dirty="0" err="1">
                <a:solidFill>
                  <a:srgbClr val="666666"/>
                </a:solidFill>
              </a:rPr>
              <a:t>Table</a:t>
            </a:r>
            <a:r>
              <a:rPr lang="it-IT" dirty="0">
                <a:solidFill>
                  <a:srgbClr val="666666"/>
                </a:solidFill>
              </a:rPr>
              <a:t> of </a:t>
            </a:r>
            <a:r>
              <a:rPr lang="it-IT" dirty="0" err="1">
                <a:solidFill>
                  <a:srgbClr val="666666"/>
                </a:solidFill>
              </a:rPr>
              <a:t>contents</a:t>
            </a:r>
            <a:endParaRPr lang="it-IT" dirty="0">
              <a:solidFill>
                <a:srgbClr val="666666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55CBAEC-C30B-434C-BF51-AA22F719A3FF}"/>
              </a:ext>
            </a:extLst>
          </p:cNvPr>
          <p:cNvSpPr txBox="1"/>
          <p:nvPr/>
        </p:nvSpPr>
        <p:spPr>
          <a:xfrm>
            <a:off x="4020646" y="2216295"/>
            <a:ext cx="4571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E243DAC5-4A08-6B43-A0CA-E011016D3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144" y="0"/>
            <a:ext cx="564856" cy="5582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9B59C9-A669-434A-B9F6-037CA9F93F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/>
          </a:p>
        </p:txBody>
      </p:sp>
      <p:sp>
        <p:nvSpPr>
          <p:cNvPr id="9" name="Google Shape;137;p20">
            <a:extLst>
              <a:ext uri="{FF2B5EF4-FFF2-40B4-BE49-F238E27FC236}">
                <a16:creationId xmlns:a16="http://schemas.microsoft.com/office/drawing/2014/main" id="{7AB94D48-BBD7-2D46-AE11-602A010F8CEA}"/>
              </a:ext>
            </a:extLst>
          </p:cNvPr>
          <p:cNvSpPr txBox="1">
            <a:spLocks/>
          </p:cNvSpPr>
          <p:nvPr/>
        </p:nvSpPr>
        <p:spPr>
          <a:xfrm>
            <a:off x="211755" y="280312"/>
            <a:ext cx="4911573" cy="446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127000" indent="0">
              <a:buClr>
                <a:srgbClr val="666666"/>
              </a:buClr>
              <a:buNone/>
            </a:pPr>
            <a:endParaRPr lang="it-IT" dirty="0" err="1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 err="1">
                <a:solidFill>
                  <a:srgbClr val="666666"/>
                </a:solidFill>
              </a:rPr>
              <a:t>Finally</a:t>
            </a:r>
            <a:r>
              <a:rPr lang="it-IT" dirty="0">
                <a:solidFill>
                  <a:srgbClr val="666666"/>
                </a:solidFill>
              </a:rPr>
              <a:t> 10 out of 31 </a:t>
            </a:r>
            <a:r>
              <a:rPr lang="it-IT" dirty="0" err="1">
                <a:solidFill>
                  <a:srgbClr val="666666"/>
                </a:solidFill>
              </a:rPr>
              <a:t>reliable</a:t>
            </a:r>
            <a:r>
              <a:rPr lang="it-IT" dirty="0">
                <a:solidFill>
                  <a:srgbClr val="666666"/>
                </a:solidFill>
              </a:rPr>
              <a:t> features </a:t>
            </a:r>
            <a:r>
              <a:rPr lang="it-IT" dirty="0" err="1">
                <a:solidFill>
                  <a:srgbClr val="666666"/>
                </a:solidFill>
              </a:rPr>
              <a:t>extracted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using</a:t>
            </a:r>
            <a:r>
              <a:rPr lang="it-IT" dirty="0">
                <a:solidFill>
                  <a:srgbClr val="666666"/>
                </a:solidFill>
              </a:rPr>
              <a:t> a test-</a:t>
            </a:r>
            <a:r>
              <a:rPr lang="it-IT" dirty="0" err="1">
                <a:solidFill>
                  <a:srgbClr val="666666"/>
                </a:solidFill>
              </a:rPr>
              <a:t>retest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experiment</a:t>
            </a:r>
            <a:r>
              <a:rPr lang="it-IT" dirty="0">
                <a:solidFill>
                  <a:srgbClr val="666666"/>
                </a:solidFill>
              </a:rPr>
              <a:t> (ICC ≥ 0.6) </a:t>
            </a:r>
            <a:r>
              <a:rPr lang="it-IT" dirty="0" err="1">
                <a:solidFill>
                  <a:srgbClr val="666666"/>
                </a:solidFill>
              </a:rPr>
              <a:t>have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been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selected</a:t>
            </a:r>
            <a:r>
              <a:rPr lang="it-IT" dirty="0">
                <a:solidFill>
                  <a:srgbClr val="666666"/>
                </a:solidFill>
              </a:rPr>
              <a:t>.</a:t>
            </a:r>
          </a:p>
          <a:p>
            <a:pPr marL="127000" indent="0">
              <a:buClr>
                <a:srgbClr val="666666"/>
              </a:buClr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>
                <a:solidFill>
                  <a:srgbClr val="666666"/>
                </a:solidFill>
              </a:rPr>
              <a:t>The features </a:t>
            </a:r>
            <a:r>
              <a:rPr lang="it-IT" dirty="0" err="1">
                <a:solidFill>
                  <a:srgbClr val="666666"/>
                </a:solidFill>
              </a:rPr>
              <a:t>selected</a:t>
            </a:r>
            <a:r>
              <a:rPr lang="it-IT" dirty="0">
                <a:solidFill>
                  <a:srgbClr val="666666"/>
                </a:solidFill>
              </a:rPr>
              <a:t> are </a:t>
            </a:r>
            <a:r>
              <a:rPr lang="it-IT" dirty="0" err="1">
                <a:solidFill>
                  <a:srgbClr val="666666"/>
                </a:solidFill>
              </a:rPr>
              <a:t>mainly</a:t>
            </a:r>
            <a:r>
              <a:rPr lang="it-IT" dirty="0">
                <a:solidFill>
                  <a:srgbClr val="666666"/>
                </a:solidFill>
              </a:rPr>
              <a:t> good </a:t>
            </a:r>
            <a:r>
              <a:rPr lang="it-IT" dirty="0" err="1">
                <a:solidFill>
                  <a:srgbClr val="666666"/>
                </a:solidFill>
              </a:rPr>
              <a:t>because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they</a:t>
            </a:r>
            <a:r>
              <a:rPr lang="it-IT" dirty="0">
                <a:solidFill>
                  <a:srgbClr val="666666"/>
                </a:solidFill>
              </a:rPr>
              <a:t> can be </a:t>
            </a:r>
            <a:r>
              <a:rPr lang="it-IT" dirty="0" err="1">
                <a:solidFill>
                  <a:srgbClr val="666666"/>
                </a:solidFill>
              </a:rPr>
              <a:t>considered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reliable</a:t>
            </a:r>
            <a:r>
              <a:rPr lang="it-IT" dirty="0">
                <a:solidFill>
                  <a:srgbClr val="666666"/>
                </a:solidFill>
              </a:rPr>
              <a:t> over time, </a:t>
            </a:r>
            <a:r>
              <a:rPr lang="it-IT" dirty="0" err="1">
                <a:solidFill>
                  <a:srgbClr val="666666"/>
                </a:solidFill>
              </a:rPr>
              <a:t>but</a:t>
            </a:r>
            <a:r>
              <a:rPr lang="it-IT" dirty="0">
                <a:solidFill>
                  <a:srgbClr val="666666"/>
                </a:solidFill>
              </a:rPr>
              <a:t> the </a:t>
            </a:r>
            <a:r>
              <a:rPr lang="it-IT" dirty="0" err="1">
                <a:solidFill>
                  <a:srgbClr val="666666"/>
                </a:solidFill>
              </a:rPr>
              <a:t>final</a:t>
            </a:r>
            <a:r>
              <a:rPr lang="it-IT" dirty="0">
                <a:solidFill>
                  <a:srgbClr val="666666"/>
                </a:solidFill>
              </a:rPr>
              <a:t> model </a:t>
            </a:r>
            <a:r>
              <a:rPr lang="it-IT" dirty="0" err="1">
                <a:solidFill>
                  <a:srgbClr val="666666"/>
                </a:solidFill>
              </a:rPr>
              <a:t>could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have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problem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when</a:t>
            </a:r>
            <a:r>
              <a:rPr lang="it-IT" dirty="0">
                <a:solidFill>
                  <a:srgbClr val="666666"/>
                </a:solidFill>
              </a:rPr>
              <a:t> new data come </a:t>
            </a:r>
            <a:r>
              <a:rPr lang="it-IT" dirty="0" err="1">
                <a:solidFill>
                  <a:srgbClr val="666666"/>
                </a:solidFill>
              </a:rPr>
              <a:t>segmented</a:t>
            </a:r>
            <a:r>
              <a:rPr lang="it-IT" dirty="0">
                <a:solidFill>
                  <a:srgbClr val="666666"/>
                </a:solidFill>
              </a:rPr>
              <a:t> or </a:t>
            </a:r>
            <a:r>
              <a:rPr lang="it-IT" dirty="0" err="1">
                <a:solidFill>
                  <a:srgbClr val="666666"/>
                </a:solidFill>
              </a:rPr>
              <a:t>reconstructed</a:t>
            </a:r>
            <a:r>
              <a:rPr lang="it-IT" dirty="0">
                <a:solidFill>
                  <a:srgbClr val="666666"/>
                </a:solidFill>
              </a:rPr>
              <a:t> in a </a:t>
            </a:r>
            <a:r>
              <a:rPr lang="it-IT" dirty="0" err="1">
                <a:solidFill>
                  <a:srgbClr val="666666"/>
                </a:solidFill>
              </a:rPr>
              <a:t>different</a:t>
            </a:r>
            <a:r>
              <a:rPr lang="it-IT" dirty="0">
                <a:solidFill>
                  <a:srgbClr val="666666"/>
                </a:solidFill>
              </a:rPr>
              <a:t> way of the </a:t>
            </a:r>
            <a:r>
              <a:rPr lang="it-IT" dirty="0" err="1">
                <a:solidFill>
                  <a:srgbClr val="666666"/>
                </a:solidFill>
              </a:rPr>
              <a:t>original</a:t>
            </a:r>
            <a:r>
              <a:rPr lang="it-IT" dirty="0">
                <a:solidFill>
                  <a:srgbClr val="666666"/>
                </a:solidFill>
              </a:rPr>
              <a:t> training data.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453E1E-407F-486A-B411-ED1BC51C3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DB50877-151E-4912-8347-4DC1DEC6B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761"/>
          <a:stretch/>
        </p:blipFill>
        <p:spPr>
          <a:xfrm>
            <a:off x="6151196" y="70597"/>
            <a:ext cx="2226321" cy="492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84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15000" r="-27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666666"/>
                </a:solidFill>
              </a:rPr>
              <a:t>5.</a:t>
            </a:r>
            <a:endParaRPr sz="4800" b="1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rgbClr val="666666"/>
                </a:solidFill>
              </a:rPr>
              <a:t>Classification</a:t>
            </a:r>
            <a:r>
              <a:rPr lang="it-IT" dirty="0">
                <a:solidFill>
                  <a:srgbClr val="666666"/>
                </a:solidFill>
              </a:rPr>
              <a:t> models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159488" y="3983050"/>
            <a:ext cx="2141712" cy="961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SVM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k-</a:t>
            </a:r>
            <a:r>
              <a:rPr lang="it-IT" dirty="0" err="1"/>
              <a:t>Means</a:t>
            </a:r>
            <a:r>
              <a:rPr lang="it-IT" dirty="0"/>
              <a:t> Clustering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99CCBC-E53F-5444-98BF-DE3AA4B6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28" y="5067"/>
            <a:ext cx="564856" cy="5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75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5" name="Google Shape;361;p33">
            <a:extLst>
              <a:ext uri="{FF2B5EF4-FFF2-40B4-BE49-F238E27FC236}">
                <a16:creationId xmlns:a16="http://schemas.microsoft.com/office/drawing/2014/main" id="{BB0826FB-4182-7C49-B6EB-E1D7A3F26615}"/>
              </a:ext>
            </a:extLst>
          </p:cNvPr>
          <p:cNvSpPr/>
          <p:nvPr/>
        </p:nvSpPr>
        <p:spPr>
          <a:xfrm>
            <a:off x="5967647" y="797092"/>
            <a:ext cx="1934679" cy="1272339"/>
          </a:xfrm>
          <a:prstGeom prst="chevron">
            <a:avLst>
              <a:gd name="adj" fmla="val 29853"/>
            </a:avLst>
          </a:prstGeom>
          <a:solidFill>
            <a:srgbClr val="F67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Cross validation </a:t>
            </a:r>
            <a:r>
              <a:rPr lang="it-IT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training</a:t>
            </a:r>
            <a:endParaRPr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" name="Google Shape;363;p33">
            <a:extLst>
              <a:ext uri="{FF2B5EF4-FFF2-40B4-BE49-F238E27FC236}">
                <a16:creationId xmlns:a16="http://schemas.microsoft.com/office/drawing/2014/main" id="{18AF8F1C-2396-234F-984C-A8F113CBF408}"/>
              </a:ext>
            </a:extLst>
          </p:cNvPr>
          <p:cNvSpPr/>
          <p:nvPr/>
        </p:nvSpPr>
        <p:spPr>
          <a:xfrm>
            <a:off x="7244093" y="637134"/>
            <a:ext cx="1861391" cy="1592253"/>
          </a:xfrm>
          <a:prstGeom prst="chevron">
            <a:avLst>
              <a:gd name="adj" fmla="val 29853"/>
            </a:avLst>
          </a:prstGeom>
          <a:solidFill>
            <a:srgbClr val="ED0036">
              <a:alpha val="7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Model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score</a:t>
            </a:r>
            <a:endParaRPr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" name="Google Shape;364;p33">
            <a:extLst>
              <a:ext uri="{FF2B5EF4-FFF2-40B4-BE49-F238E27FC236}">
                <a16:creationId xmlns:a16="http://schemas.microsoft.com/office/drawing/2014/main" id="{6B9D8DEB-8AD0-1E47-99D0-B63241E3F734}"/>
              </a:ext>
            </a:extLst>
          </p:cNvPr>
          <p:cNvSpPr/>
          <p:nvPr/>
        </p:nvSpPr>
        <p:spPr>
          <a:xfrm>
            <a:off x="4937745" y="947964"/>
            <a:ext cx="1520792" cy="970597"/>
          </a:xfrm>
          <a:prstGeom prst="chevron">
            <a:avLst>
              <a:gd name="adj" fmla="val 29853"/>
            </a:avLst>
          </a:prstGeom>
          <a:solidFill>
            <a:srgbClr val="FFA400">
              <a:alpha val="7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Feature selection</a:t>
            </a:r>
            <a:endParaRPr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" name="Google Shape;137;p20">
            <a:extLst>
              <a:ext uri="{FF2B5EF4-FFF2-40B4-BE49-F238E27FC236}">
                <a16:creationId xmlns:a16="http://schemas.microsoft.com/office/drawing/2014/main" id="{0C1BDAB1-297B-314D-ABAA-0056AEB5E1CB}"/>
              </a:ext>
            </a:extLst>
          </p:cNvPr>
          <p:cNvSpPr txBox="1">
            <a:spLocks/>
          </p:cNvSpPr>
          <p:nvPr/>
        </p:nvSpPr>
        <p:spPr>
          <a:xfrm>
            <a:off x="188958" y="815661"/>
            <a:ext cx="4575531" cy="385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4-fold cross validatio</a:t>
            </a:r>
            <a:r>
              <a:rPr lang="it-IT" sz="2000" i="0" dirty="0">
                <a:solidFill>
                  <a:srgbClr val="666666"/>
                </a:solidFill>
              </a:rPr>
              <a:t>n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sz="1400" dirty="0" err="1">
                <a:solidFill>
                  <a:srgbClr val="666666"/>
                </a:solidFill>
              </a:rPr>
              <a:t>All</a:t>
            </a:r>
            <a:r>
              <a:rPr lang="it-IT" sz="1400" dirty="0">
                <a:solidFill>
                  <a:srgbClr val="666666"/>
                </a:solidFill>
              </a:rPr>
              <a:t> the 3 </a:t>
            </a:r>
            <a:r>
              <a:rPr lang="it-IT" sz="1400" dirty="0" err="1">
                <a:solidFill>
                  <a:srgbClr val="666666"/>
                </a:solidFill>
              </a:rPr>
              <a:t>classification</a:t>
            </a:r>
            <a:r>
              <a:rPr lang="it-IT" sz="1400" dirty="0">
                <a:solidFill>
                  <a:srgbClr val="666666"/>
                </a:solidFill>
              </a:rPr>
              <a:t> models</a:t>
            </a:r>
            <a:r>
              <a:rPr lang="en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implemented</a:t>
            </a:r>
            <a:r>
              <a:rPr lang="it-IT" sz="1400" dirty="0">
                <a:solidFill>
                  <a:srgbClr val="666666"/>
                </a:solidFill>
              </a:rPr>
              <a:t> are </a:t>
            </a:r>
            <a:r>
              <a:rPr lang="it-IT" sz="1400" dirty="0" err="1">
                <a:solidFill>
                  <a:srgbClr val="666666"/>
                </a:solidFill>
              </a:rPr>
              <a:t>based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en" sz="1400" dirty="0">
                <a:solidFill>
                  <a:srgbClr val="666666"/>
                </a:solidFill>
              </a:rPr>
              <a:t>on </a:t>
            </a:r>
            <a:r>
              <a:rPr lang="it-IT" sz="1400" dirty="0" err="1">
                <a:solidFill>
                  <a:srgbClr val="666666"/>
                </a:solidFill>
              </a:rPr>
              <a:t>stratified</a:t>
            </a:r>
            <a:r>
              <a:rPr lang="en" sz="1400" dirty="0">
                <a:solidFill>
                  <a:srgbClr val="666666"/>
                </a:solidFill>
              </a:rPr>
              <a:t> 4-fold cross validation.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1400" dirty="0">
                <a:solidFill>
                  <a:srgbClr val="666666"/>
                </a:solidFill>
              </a:rPr>
              <a:t>The dataset </a:t>
            </a:r>
            <a:r>
              <a:rPr lang="it-IT" sz="1400" dirty="0" err="1">
                <a:solidFill>
                  <a:srgbClr val="666666"/>
                </a:solidFill>
              </a:rPr>
              <a:t>is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splitted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en" sz="1400" dirty="0">
                <a:solidFill>
                  <a:srgbClr val="666666"/>
                </a:solidFill>
              </a:rPr>
              <a:t>into 4 subsets </a:t>
            </a:r>
            <a:r>
              <a:rPr lang="it-IT" sz="1400" dirty="0">
                <a:solidFill>
                  <a:srgbClr val="666666"/>
                </a:solidFill>
              </a:rPr>
              <a:t>and </a:t>
            </a:r>
            <a:r>
              <a:rPr lang="it-IT" sz="1400" dirty="0" err="1">
                <a:solidFill>
                  <a:srgbClr val="666666"/>
                </a:solidFill>
              </a:rPr>
              <a:t>iteratively</a:t>
            </a:r>
            <a:r>
              <a:rPr lang="it-IT" sz="1400" dirty="0">
                <a:solidFill>
                  <a:srgbClr val="666666"/>
                </a:solidFill>
              </a:rPr>
              <a:t> 3 subsets are </a:t>
            </a:r>
            <a:r>
              <a:rPr lang="it-IT" sz="1400" dirty="0" err="1">
                <a:solidFill>
                  <a:srgbClr val="666666"/>
                </a:solidFill>
              </a:rPr>
              <a:t>selected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as</a:t>
            </a:r>
            <a:r>
              <a:rPr lang="it-IT" sz="1400" dirty="0">
                <a:solidFill>
                  <a:srgbClr val="666666"/>
                </a:solidFill>
              </a:rPr>
              <a:t> training set </a:t>
            </a:r>
            <a:r>
              <a:rPr lang="it-IT" sz="1400" dirty="0" err="1">
                <a:solidFill>
                  <a:srgbClr val="666666"/>
                </a:solidFill>
              </a:rPr>
              <a:t>while</a:t>
            </a:r>
            <a:r>
              <a:rPr lang="it-IT" sz="1400" dirty="0">
                <a:solidFill>
                  <a:srgbClr val="666666"/>
                </a:solidFill>
              </a:rPr>
              <a:t> the </a:t>
            </a:r>
            <a:r>
              <a:rPr lang="it-IT" sz="1400" dirty="0" err="1">
                <a:solidFill>
                  <a:srgbClr val="666666"/>
                </a:solidFill>
              </a:rPr>
              <a:t>remaining</a:t>
            </a:r>
            <a:r>
              <a:rPr lang="it-IT" sz="1400" dirty="0">
                <a:solidFill>
                  <a:srgbClr val="666666"/>
                </a:solidFill>
              </a:rPr>
              <a:t> subset </a:t>
            </a:r>
            <a:r>
              <a:rPr lang="it-IT" sz="1400" dirty="0" err="1">
                <a:solidFill>
                  <a:srgbClr val="666666"/>
                </a:solidFill>
              </a:rPr>
              <a:t>is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used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en" sz="1400" dirty="0">
                <a:solidFill>
                  <a:srgbClr val="666666"/>
                </a:solidFill>
              </a:rPr>
              <a:t>for the evaluation of the trained model. </a:t>
            </a:r>
          </a:p>
          <a:p>
            <a:pPr marL="0" indent="0">
              <a:spcBef>
                <a:spcPts val="0"/>
              </a:spcBef>
              <a:buNone/>
            </a:pPr>
            <a:endParaRPr lang="en" sz="140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solidFill>
                  <a:srgbClr val="666666"/>
                </a:solidFill>
              </a:rPr>
              <a:t>The choice of 4 fold</a:t>
            </a:r>
            <a:r>
              <a:rPr lang="it-IT" sz="1400" dirty="0">
                <a:solidFill>
                  <a:srgbClr val="666666"/>
                </a:solidFill>
              </a:rPr>
              <a:t>s</a:t>
            </a:r>
            <a:r>
              <a:rPr lang="en" sz="1400" dirty="0">
                <a:solidFill>
                  <a:srgbClr val="666666"/>
                </a:solidFill>
              </a:rPr>
              <a:t> is based on the size of the dataset.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solidFill>
                  <a:srgbClr val="666666"/>
                </a:solidFill>
              </a:rPr>
              <a:t>With more folds, such a small dataset would have </a:t>
            </a:r>
            <a:r>
              <a:rPr lang="it-IT" sz="1400" dirty="0" err="1">
                <a:solidFill>
                  <a:srgbClr val="666666"/>
                </a:solidFill>
              </a:rPr>
              <a:t>lead</a:t>
            </a:r>
            <a:r>
              <a:rPr lang="it-IT" sz="1400" dirty="0">
                <a:solidFill>
                  <a:srgbClr val="666666"/>
                </a:solidFill>
              </a:rPr>
              <a:t> to </a:t>
            </a:r>
            <a:r>
              <a:rPr lang="it-IT" sz="1400" dirty="0" err="1">
                <a:solidFill>
                  <a:srgbClr val="666666"/>
                </a:solidFill>
              </a:rPr>
              <a:t>ins</a:t>
            </a:r>
            <a:r>
              <a:rPr lang="en" sz="1400" dirty="0">
                <a:solidFill>
                  <a:srgbClr val="666666"/>
                </a:solidFill>
              </a:rPr>
              <a:t>ignifican</a:t>
            </a:r>
            <a:r>
              <a:rPr lang="it-IT" sz="1400" dirty="0">
                <a:solidFill>
                  <a:srgbClr val="666666"/>
                </a:solidFill>
              </a:rPr>
              <a:t>t test sets and </a:t>
            </a:r>
            <a:r>
              <a:rPr lang="it-IT" sz="1400" dirty="0" err="1">
                <a:solidFill>
                  <a:srgbClr val="666666"/>
                </a:solidFill>
              </a:rPr>
              <a:t>thus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uncorrected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evaluations</a:t>
            </a:r>
            <a:r>
              <a:rPr lang="en" sz="1400" dirty="0">
                <a:solidFill>
                  <a:srgbClr val="666666"/>
                </a:solidFill>
              </a:rPr>
              <a:t>.</a:t>
            </a:r>
            <a:endParaRPr lang="en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endParaRPr lang="en" sz="2000" i="0" dirty="0">
              <a:solidFill>
                <a:srgbClr val="666666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7FB152-E311-9D49-B661-226FE91FA47A}"/>
              </a:ext>
            </a:extLst>
          </p:cNvPr>
          <p:cNvSpPr txBox="1"/>
          <p:nvPr/>
        </p:nvSpPr>
        <p:spPr>
          <a:xfrm>
            <a:off x="5270606" y="2613564"/>
            <a:ext cx="3684436" cy="158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Clr>
                <a:srgbClr val="F67031"/>
              </a:buClr>
              <a:buSzPts val="1600"/>
            </a:pPr>
            <a:r>
              <a:rPr lang="en" sz="1600" i="1" dirty="0">
                <a:solidFill>
                  <a:srgbClr val="666666"/>
                </a:solidFill>
                <a:latin typeface="Georgia"/>
                <a:sym typeface="Georgia"/>
              </a:rPr>
              <a:t>Advantages of cross validation:</a:t>
            </a:r>
          </a:p>
          <a:p>
            <a:pPr marL="285750" indent="-285750">
              <a:lnSpc>
                <a:spcPct val="115000"/>
              </a:lnSpc>
              <a:buClr>
                <a:srgbClr val="666666"/>
              </a:buClr>
              <a:buSzPts val="1600"/>
              <a:buFont typeface="Wingdings" pitchFamily="2" charset="2"/>
              <a:buChar char="Ø"/>
            </a:pPr>
            <a:r>
              <a:rPr lang="en" i="1" dirty="0">
                <a:solidFill>
                  <a:srgbClr val="666666"/>
                </a:solidFill>
                <a:latin typeface="Georgia"/>
                <a:sym typeface="Georgia"/>
              </a:rPr>
              <a:t>Each sample of the original dataset is used once for validation.</a:t>
            </a:r>
          </a:p>
          <a:p>
            <a:pPr marL="285750" indent="-285750">
              <a:lnSpc>
                <a:spcPct val="115000"/>
              </a:lnSpc>
              <a:buClr>
                <a:srgbClr val="666666"/>
              </a:buClr>
              <a:buSzPts val="1600"/>
              <a:buFont typeface="Wingdings" pitchFamily="2" charset="2"/>
              <a:buChar char="Ø"/>
            </a:pPr>
            <a:r>
              <a:rPr lang="en" i="1" dirty="0">
                <a:solidFill>
                  <a:srgbClr val="666666"/>
                </a:solidFill>
                <a:latin typeface="Georgia"/>
                <a:sym typeface="Georgia"/>
              </a:rPr>
              <a:t>All samples being used for both training and testing phases.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56236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18" name="Google Shape;137;p20">
            <a:extLst>
              <a:ext uri="{FF2B5EF4-FFF2-40B4-BE49-F238E27FC236}">
                <a16:creationId xmlns:a16="http://schemas.microsoft.com/office/drawing/2014/main" id="{8FE0D0F4-0A2B-514D-A691-8B21FB0D2A22}"/>
              </a:ext>
            </a:extLst>
          </p:cNvPr>
          <p:cNvSpPr txBox="1">
            <a:spLocks/>
          </p:cNvSpPr>
          <p:nvPr/>
        </p:nvSpPr>
        <p:spPr>
          <a:xfrm>
            <a:off x="564856" y="558266"/>
            <a:ext cx="4487092" cy="395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SVM </a:t>
            </a:r>
            <a:r>
              <a:rPr lang="it-IT" sz="2000" i="0" dirty="0">
                <a:solidFill>
                  <a:srgbClr val="666666"/>
                </a:solidFill>
              </a:rPr>
              <a:t>–</a:t>
            </a:r>
            <a:r>
              <a:rPr lang="en" sz="2000" i="0" dirty="0">
                <a:solidFill>
                  <a:srgbClr val="666666"/>
                </a:solidFill>
              </a:rPr>
              <a:t> </a:t>
            </a:r>
            <a:r>
              <a:rPr lang="it-IT" sz="2000" i="0" dirty="0">
                <a:solidFill>
                  <a:srgbClr val="666666"/>
                </a:solidFill>
              </a:rPr>
              <a:t>feature </a:t>
            </a:r>
            <a:r>
              <a:rPr lang="it-IT" sz="2000" i="0" dirty="0" err="1">
                <a:solidFill>
                  <a:srgbClr val="666666"/>
                </a:solidFill>
              </a:rPr>
              <a:t>selection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dirty="0">
              <a:solidFill>
                <a:srgbClr val="666666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FCF69B7-CB43-40BB-B564-397696F49AA2}"/>
              </a:ext>
            </a:extLst>
          </p:cNvPr>
          <p:cNvSpPr txBox="1"/>
          <p:nvPr/>
        </p:nvSpPr>
        <p:spPr>
          <a:xfrm>
            <a:off x="4961517" y="1036382"/>
            <a:ext cx="384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i="1" dirty="0">
                <a:solidFill>
                  <a:srgbClr val="666666"/>
                </a:solidFill>
                <a:latin typeface="Georgia" panose="02040502050405020303" pitchFamily="18" charset="0"/>
              </a:rPr>
              <a:t>RBF-kernel with γ = 0.5 and C = 1 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8DF32D4-C9EC-4A62-A81C-3182A696A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82" y="1223265"/>
            <a:ext cx="4495238" cy="262857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51B403C-F2BF-4E46-8105-503AE1892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087" y="2228288"/>
            <a:ext cx="3076717" cy="161986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121A2DA-7718-ED4A-A807-53CA13717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99480"/>
            <a:ext cx="9144000" cy="54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41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18" name="Google Shape;137;p20">
            <a:extLst>
              <a:ext uri="{FF2B5EF4-FFF2-40B4-BE49-F238E27FC236}">
                <a16:creationId xmlns:a16="http://schemas.microsoft.com/office/drawing/2014/main" id="{8FE0D0F4-0A2B-514D-A691-8B21FB0D2A22}"/>
              </a:ext>
            </a:extLst>
          </p:cNvPr>
          <p:cNvSpPr txBox="1">
            <a:spLocks/>
          </p:cNvSpPr>
          <p:nvPr/>
        </p:nvSpPr>
        <p:spPr>
          <a:xfrm>
            <a:off x="564856" y="558266"/>
            <a:ext cx="4487092" cy="395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SVM </a:t>
            </a:r>
            <a:r>
              <a:rPr lang="it-IT" sz="2000" i="0" dirty="0">
                <a:solidFill>
                  <a:srgbClr val="666666"/>
                </a:solidFill>
              </a:rPr>
              <a:t>– </a:t>
            </a:r>
            <a:r>
              <a:rPr lang="it-IT" sz="2000" i="0" dirty="0" err="1">
                <a:solidFill>
                  <a:srgbClr val="666666"/>
                </a:solidFill>
              </a:rPr>
              <a:t>all</a:t>
            </a:r>
            <a:r>
              <a:rPr lang="it-IT" sz="2000" i="0" dirty="0">
                <a:solidFill>
                  <a:srgbClr val="666666"/>
                </a:solidFill>
              </a:rPr>
              <a:t> features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dirty="0">
              <a:solidFill>
                <a:srgbClr val="666666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FCF69B7-CB43-40BB-B564-397696F49AA2}"/>
              </a:ext>
            </a:extLst>
          </p:cNvPr>
          <p:cNvSpPr txBox="1"/>
          <p:nvPr/>
        </p:nvSpPr>
        <p:spPr>
          <a:xfrm>
            <a:off x="4961517" y="1036382"/>
            <a:ext cx="384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i="1" dirty="0">
                <a:solidFill>
                  <a:srgbClr val="666666"/>
                </a:solidFill>
                <a:latin typeface="Georgia" panose="02040502050405020303" pitchFamily="18" charset="0"/>
              </a:rPr>
              <a:t>RBF-kernel with γ = 0.5 and C = 1 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8DF32D4-C9EC-4A62-A81C-3182A696A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82" y="1223265"/>
            <a:ext cx="4495238" cy="262857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45247C6-6810-5944-A487-3D38F3E62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951" y="1815664"/>
            <a:ext cx="3434990" cy="182963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61F645D-F53C-6A4B-9B84-4A48E7F42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03393"/>
            <a:ext cx="9144000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55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564855" y="558266"/>
            <a:ext cx="4161785" cy="377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Decision Tree </a:t>
            </a:r>
            <a:r>
              <a:rPr lang="it-IT" sz="2000" i="0" dirty="0">
                <a:solidFill>
                  <a:srgbClr val="666666"/>
                </a:solidFill>
              </a:rPr>
              <a:t>– feature </a:t>
            </a:r>
            <a:r>
              <a:rPr lang="it-IT" sz="2000" i="0" dirty="0" err="1">
                <a:solidFill>
                  <a:srgbClr val="666666"/>
                </a:solidFill>
              </a:rPr>
              <a:t>selection</a:t>
            </a:r>
            <a:r>
              <a:rPr lang="en" sz="2000" i="0" dirty="0">
                <a:solidFill>
                  <a:srgbClr val="666666"/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127000" indent="0">
              <a:buClr>
                <a:srgbClr val="666666"/>
              </a:buClr>
              <a:buNone/>
            </a:pPr>
            <a:endParaRPr lang="en" sz="2000" i="0" dirty="0">
              <a:solidFill>
                <a:srgbClr val="666666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47E79B4-93B4-439F-ABE1-A0F211B72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514" y="1173357"/>
            <a:ext cx="2142600" cy="302857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3A0D38C-EAE8-4CB8-BECB-B801B59C33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561" b="33451"/>
          <a:stretch/>
        </p:blipFill>
        <p:spPr>
          <a:xfrm>
            <a:off x="628214" y="1173357"/>
            <a:ext cx="3381845" cy="302857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B1CED86-F8EA-2A4A-968A-824E6320C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217" y="1306729"/>
            <a:ext cx="3416928" cy="208751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8575517-11F3-AA4A-9E5C-40912ADED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93025"/>
            <a:ext cx="9144000" cy="55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11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564855" y="558266"/>
            <a:ext cx="4161785" cy="377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Decision Tree </a:t>
            </a:r>
            <a:r>
              <a:rPr lang="it-IT" sz="2000" i="0" dirty="0">
                <a:solidFill>
                  <a:srgbClr val="666666"/>
                </a:solidFill>
              </a:rPr>
              <a:t>– </a:t>
            </a:r>
            <a:r>
              <a:rPr lang="it-IT" sz="2000" i="0" dirty="0" err="1">
                <a:solidFill>
                  <a:srgbClr val="666666"/>
                </a:solidFill>
              </a:rPr>
              <a:t>all</a:t>
            </a:r>
            <a:r>
              <a:rPr lang="it-IT" sz="2000" i="0" dirty="0">
                <a:solidFill>
                  <a:srgbClr val="666666"/>
                </a:solidFill>
              </a:rPr>
              <a:t> features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127000" indent="0">
              <a:buClr>
                <a:srgbClr val="666666"/>
              </a:buClr>
              <a:buNone/>
            </a:pPr>
            <a:endParaRPr lang="en" sz="2000" i="0" dirty="0">
              <a:solidFill>
                <a:srgbClr val="666666"/>
              </a:solidFill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8CE915B-652B-4736-92E2-3F761DD1CE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672" b="33609"/>
          <a:stretch/>
        </p:blipFill>
        <p:spPr>
          <a:xfrm>
            <a:off x="628214" y="1173357"/>
            <a:ext cx="3442782" cy="308410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647E209-2442-4444-B16B-15B85D7C6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85234"/>
            <a:ext cx="9144000" cy="55710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7016F8A-FD70-D944-AD14-1877A7943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938" y="1433044"/>
            <a:ext cx="3553848" cy="202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11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439727" y="633513"/>
            <a:ext cx="4545548" cy="391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K-means clustering – </a:t>
            </a:r>
            <a:r>
              <a:rPr lang="it-IT" sz="2000" i="0" dirty="0">
                <a:solidFill>
                  <a:srgbClr val="666666"/>
                </a:solidFill>
              </a:rPr>
              <a:t>feature </a:t>
            </a:r>
            <a:r>
              <a:rPr lang="it-IT" sz="2000" i="0" dirty="0" err="1">
                <a:solidFill>
                  <a:srgbClr val="666666"/>
                </a:solidFill>
              </a:rPr>
              <a:t>selection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127000" indent="0">
              <a:buClr>
                <a:srgbClr val="666666"/>
              </a:buClr>
              <a:buNone/>
            </a:pPr>
            <a:endParaRPr lang="en" sz="2000" i="0" dirty="0">
              <a:solidFill>
                <a:srgbClr val="666666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B35F378-F800-4CAC-9A88-B389557A5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54" y="1312501"/>
            <a:ext cx="2492667" cy="251849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4DD1209-85F7-4A0E-90E9-7134AFB0D22F}"/>
              </a:ext>
            </a:extLst>
          </p:cNvPr>
          <p:cNvSpPr txBox="1"/>
          <p:nvPr/>
        </p:nvSpPr>
        <p:spPr>
          <a:xfrm>
            <a:off x="4985275" y="996148"/>
            <a:ext cx="384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i="1" dirty="0">
                <a:solidFill>
                  <a:srgbClr val="666666"/>
                </a:solidFill>
                <a:latin typeface="Georgia" panose="02040502050405020303" pitchFamily="18" charset="0"/>
              </a:rPr>
              <a:t>2 cluster, 99 </a:t>
            </a:r>
            <a:r>
              <a:rPr lang="it-IT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iterations</a:t>
            </a:r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1D47EEB-B9ED-4942-B85A-C5F062DF9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773" y="1715688"/>
            <a:ext cx="3873500" cy="20193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0743495-E1BE-D547-957C-D70931477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69560"/>
            <a:ext cx="9144000" cy="57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95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439727" y="633513"/>
            <a:ext cx="4545548" cy="391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K-means clustering – </a:t>
            </a:r>
            <a:r>
              <a:rPr lang="it-IT" sz="2000" i="0" dirty="0" err="1">
                <a:solidFill>
                  <a:srgbClr val="666666"/>
                </a:solidFill>
              </a:rPr>
              <a:t>all</a:t>
            </a:r>
            <a:r>
              <a:rPr lang="it-IT" sz="2000" i="0" dirty="0">
                <a:solidFill>
                  <a:srgbClr val="666666"/>
                </a:solidFill>
              </a:rPr>
              <a:t> features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127000" indent="0">
              <a:buClr>
                <a:srgbClr val="666666"/>
              </a:buClr>
              <a:buNone/>
            </a:pPr>
            <a:endParaRPr lang="en" sz="2000" i="0" dirty="0">
              <a:solidFill>
                <a:srgbClr val="666666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B35F378-F800-4CAC-9A88-B389557A5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54" y="1312501"/>
            <a:ext cx="2492667" cy="251849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4DD1209-85F7-4A0E-90E9-7134AFB0D22F}"/>
              </a:ext>
            </a:extLst>
          </p:cNvPr>
          <p:cNvSpPr txBox="1"/>
          <p:nvPr/>
        </p:nvSpPr>
        <p:spPr>
          <a:xfrm>
            <a:off x="4985275" y="996148"/>
            <a:ext cx="384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i="1" dirty="0">
                <a:solidFill>
                  <a:srgbClr val="666666"/>
                </a:solidFill>
                <a:latin typeface="Georgia" panose="02040502050405020303" pitchFamily="18" charset="0"/>
              </a:rPr>
              <a:t>2 cluster, 99 </a:t>
            </a:r>
            <a:r>
              <a:rPr lang="it-IT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iterations</a:t>
            </a:r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EF802D5-8FC8-D440-94FF-A34F2C174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232" y="1811699"/>
            <a:ext cx="3644900" cy="20193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9BF3929-4957-EB41-BEE6-67CB685B9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80859"/>
            <a:ext cx="9144000" cy="56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63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9D18E6-34A8-4943-9298-1E2FFE726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29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62FCD8B-899E-AC44-B7CF-6E3D34AACBF3}"/>
              </a:ext>
            </a:extLst>
          </p:cNvPr>
          <p:cNvSpPr txBox="1"/>
          <p:nvPr/>
        </p:nvSpPr>
        <p:spPr>
          <a:xfrm>
            <a:off x="403493" y="806013"/>
            <a:ext cx="4719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  <a:t>Results </a:t>
            </a:r>
            <a:r>
              <a:rPr lang="it-IT" sz="2000" dirty="0" err="1">
                <a:solidFill>
                  <a:srgbClr val="666666"/>
                </a:solidFill>
                <a:latin typeface="Georgia" panose="02040502050405020303" pitchFamily="18" charset="0"/>
              </a:rPr>
              <a:t>analysis</a:t>
            </a:r>
            <a:endParaRPr lang="it-IT" sz="20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C1ED150-6853-7349-A9B2-F6B259C9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812C14-95C2-6C41-827E-5C4C04D92FF8}"/>
              </a:ext>
            </a:extLst>
          </p:cNvPr>
          <p:cNvSpPr txBox="1"/>
          <p:nvPr/>
        </p:nvSpPr>
        <p:spPr>
          <a:xfrm>
            <a:off x="403493" y="1461360"/>
            <a:ext cx="815329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The best model in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term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of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accuracy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the SVM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which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achieves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an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accuracy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of 79.5 %.</a:t>
            </a:r>
          </a:p>
          <a:p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Despite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the high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accuracy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, the model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not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great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because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fails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to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classify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positive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examples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(label 1),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this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clearly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visible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since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the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sensitivity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very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low (0.556).</a:t>
            </a: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The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decision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tree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performs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a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little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better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on the positive class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but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fails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a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lot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more on the negative class.</a:t>
            </a: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Finally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the k-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means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clustering shows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very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low performances on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both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positive and negative classes.</a:t>
            </a: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All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the models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except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k-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means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have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beneficiated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of feature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selection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with an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accuracy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increase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of circa 10 %.</a:t>
            </a:r>
            <a:endParaRPr lang="en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960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146472" y="1071851"/>
            <a:ext cx="2165654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chemeClr val="bg1"/>
                </a:solidFill>
              </a:rPr>
              <a:t>1.</a:t>
            </a:r>
            <a:endParaRPr sz="48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chemeClr val="bg1"/>
                </a:solidFill>
              </a:rPr>
              <a:t>Introduction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99CCBC-E53F-5444-98BF-DE3AA4B6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28" y="5067"/>
            <a:ext cx="564856" cy="55826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9D18E6-34A8-4943-9298-1E2FFE726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30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C1ED150-6853-7349-A9B2-F6B259C9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EDCEC6-81E0-4D1F-821D-E56F52626C44}"/>
              </a:ext>
            </a:extLst>
          </p:cNvPr>
          <p:cNvSpPr txBox="1"/>
          <p:nvPr/>
        </p:nvSpPr>
        <p:spPr>
          <a:xfrm>
            <a:off x="1278605" y="2310140"/>
            <a:ext cx="6586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666666"/>
                </a:solidFill>
                <a:latin typeface="Georgia" panose="02040502050405020303" pitchFamily="18" charset="0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711319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E62136F8-61CE-48A1-8286-776A0FCDC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424" y="501541"/>
            <a:ext cx="8339375" cy="4366294"/>
          </a:xfrm>
        </p:spPr>
        <p:txBody>
          <a:bodyPr/>
          <a:lstStyle/>
          <a:p>
            <a:pPr marL="127000" indent="0">
              <a:buNone/>
            </a:pPr>
            <a:r>
              <a:rPr lang="it-IT" dirty="0" err="1">
                <a:solidFill>
                  <a:srgbClr val="666666"/>
                </a:solidFill>
              </a:rPr>
              <a:t>Bibliography</a:t>
            </a:r>
            <a:br>
              <a:rPr lang="it-IT" dirty="0">
                <a:solidFill>
                  <a:srgbClr val="666666"/>
                </a:solidFill>
              </a:rPr>
            </a:br>
            <a:endParaRPr lang="it-IT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en-US" sz="800" dirty="0">
                <a:solidFill>
                  <a:srgbClr val="666666"/>
                </a:solidFill>
              </a:rPr>
              <a:t>[1] </a:t>
            </a:r>
            <a:r>
              <a:rPr lang="en-US" sz="800" dirty="0" err="1">
                <a:solidFill>
                  <a:srgbClr val="666666"/>
                </a:solidFill>
              </a:rPr>
              <a:t>Coroller</a:t>
            </a:r>
            <a:r>
              <a:rPr lang="en-US" sz="800" dirty="0">
                <a:solidFill>
                  <a:srgbClr val="666666"/>
                </a:solidFill>
              </a:rPr>
              <a:t>, T. P. (2017). Combining data science and medical imaging: Advancing cancer precision medicine with radiomics. Maastricht: </a:t>
            </a:r>
            <a:r>
              <a:rPr lang="en-US" sz="800" dirty="0" err="1">
                <a:solidFill>
                  <a:srgbClr val="666666"/>
                </a:solidFill>
              </a:rPr>
              <a:t>Datawyse</a:t>
            </a:r>
            <a:r>
              <a:rPr lang="en-US" sz="800" dirty="0">
                <a:solidFill>
                  <a:srgbClr val="666666"/>
                </a:solidFill>
              </a:rPr>
              <a:t> / </a:t>
            </a:r>
            <a:r>
              <a:rPr lang="en-US" sz="800" dirty="0" err="1">
                <a:solidFill>
                  <a:srgbClr val="666666"/>
                </a:solidFill>
              </a:rPr>
              <a:t>Universitaire</a:t>
            </a:r>
            <a:r>
              <a:rPr lang="en-US" sz="800" dirty="0">
                <a:solidFill>
                  <a:srgbClr val="666666"/>
                </a:solidFill>
              </a:rPr>
              <a:t> Pers Maastricht</a:t>
            </a:r>
          </a:p>
          <a:p>
            <a:pPr marL="127000" indent="0">
              <a:buNone/>
            </a:pPr>
            <a:r>
              <a:rPr lang="en-US" sz="800" dirty="0">
                <a:solidFill>
                  <a:srgbClr val="666666"/>
                </a:solidFill>
              </a:rPr>
              <a:t>[2] Francesca </a:t>
            </a:r>
            <a:r>
              <a:rPr lang="en-US" sz="800" dirty="0" err="1">
                <a:solidFill>
                  <a:srgbClr val="666666"/>
                </a:solidFill>
              </a:rPr>
              <a:t>Gallivanone</a:t>
            </a:r>
            <a:r>
              <a:rPr lang="en-US" sz="800" dirty="0">
                <a:solidFill>
                  <a:srgbClr val="666666"/>
                </a:solidFill>
              </a:rPr>
              <a:t>, Matteo </a:t>
            </a:r>
            <a:r>
              <a:rPr lang="en-US" sz="800" dirty="0" err="1">
                <a:solidFill>
                  <a:srgbClr val="666666"/>
                </a:solidFill>
              </a:rPr>
              <a:t>Interlenghi</a:t>
            </a:r>
            <a:r>
              <a:rPr lang="en-US" sz="800" dirty="0">
                <a:solidFill>
                  <a:srgbClr val="666666"/>
                </a:solidFill>
              </a:rPr>
              <a:t>, Daniela </a:t>
            </a:r>
            <a:r>
              <a:rPr lang="en-US" sz="800" dirty="0" err="1">
                <a:solidFill>
                  <a:srgbClr val="666666"/>
                </a:solidFill>
              </a:rPr>
              <a:t>D’Ambrosio</a:t>
            </a:r>
            <a:r>
              <a:rPr lang="en-US" sz="800" dirty="0">
                <a:solidFill>
                  <a:srgbClr val="666666"/>
                </a:solidFill>
              </a:rPr>
              <a:t>, Giuseppe </a:t>
            </a:r>
            <a:r>
              <a:rPr lang="en-US" sz="800" dirty="0" err="1">
                <a:solidFill>
                  <a:srgbClr val="666666"/>
                </a:solidFill>
              </a:rPr>
              <a:t>Trifirò</a:t>
            </a:r>
            <a:r>
              <a:rPr lang="en-US" sz="800" dirty="0">
                <a:solidFill>
                  <a:srgbClr val="666666"/>
                </a:solidFill>
              </a:rPr>
              <a:t>, and Isabella Castiglioni, “Parameters Influencing PET Imaging Features: A Phantom Study with Irregular and Heterogeneous Synthetic Lesions,” Contrast Media &amp; Molecular Imaging, vol. 2018</a:t>
            </a:r>
          </a:p>
          <a:p>
            <a:pPr marL="127000" indent="0">
              <a:buNone/>
            </a:pPr>
            <a:r>
              <a:rPr lang="it-IT" sz="800" dirty="0">
                <a:solidFill>
                  <a:srgbClr val="666666"/>
                </a:solidFill>
              </a:rPr>
              <a:t>[3] </a:t>
            </a:r>
            <a:r>
              <a:rPr lang="it-IT" sz="800" dirty="0" err="1">
                <a:solidFill>
                  <a:srgbClr val="666666"/>
                </a:solidFill>
              </a:rPr>
              <a:t>Vallières</a:t>
            </a:r>
            <a:r>
              <a:rPr lang="it-IT" sz="800" dirty="0">
                <a:solidFill>
                  <a:srgbClr val="666666"/>
                </a:solidFill>
              </a:rPr>
              <a:t>, M. et al. (2015). A </a:t>
            </a:r>
            <a:r>
              <a:rPr lang="it-IT" sz="800" dirty="0" err="1">
                <a:solidFill>
                  <a:srgbClr val="666666"/>
                </a:solidFill>
              </a:rPr>
              <a:t>radiomics</a:t>
            </a:r>
            <a:r>
              <a:rPr lang="it-IT" sz="800" dirty="0">
                <a:solidFill>
                  <a:srgbClr val="666666"/>
                </a:solidFill>
              </a:rPr>
              <a:t> model from joint FDG-PET and MRI texture features for the </a:t>
            </a:r>
            <a:r>
              <a:rPr lang="it-IT" sz="800" dirty="0" err="1">
                <a:solidFill>
                  <a:srgbClr val="666666"/>
                </a:solidFill>
              </a:rPr>
              <a:t>prediction</a:t>
            </a:r>
            <a:r>
              <a:rPr lang="it-IT" sz="800" dirty="0">
                <a:solidFill>
                  <a:srgbClr val="666666"/>
                </a:solidFill>
              </a:rPr>
              <a:t> of </a:t>
            </a:r>
            <a:r>
              <a:rPr lang="it-IT" sz="800" dirty="0" err="1">
                <a:solidFill>
                  <a:srgbClr val="666666"/>
                </a:solidFill>
              </a:rPr>
              <a:t>lung</a:t>
            </a:r>
            <a:r>
              <a:rPr lang="it-IT" sz="800" dirty="0">
                <a:solidFill>
                  <a:srgbClr val="666666"/>
                </a:solidFill>
              </a:rPr>
              <a:t> </a:t>
            </a:r>
            <a:r>
              <a:rPr lang="it-IT" sz="800" dirty="0" err="1">
                <a:solidFill>
                  <a:srgbClr val="666666"/>
                </a:solidFill>
              </a:rPr>
              <a:t>metastases</a:t>
            </a:r>
            <a:r>
              <a:rPr lang="it-IT" sz="800" dirty="0">
                <a:solidFill>
                  <a:srgbClr val="666666"/>
                </a:solidFill>
              </a:rPr>
              <a:t> in soft-</a:t>
            </a:r>
            <a:r>
              <a:rPr lang="it-IT" sz="800" dirty="0" err="1">
                <a:solidFill>
                  <a:srgbClr val="666666"/>
                </a:solidFill>
              </a:rPr>
              <a:t>tissue</a:t>
            </a:r>
            <a:r>
              <a:rPr lang="it-IT" sz="800" dirty="0">
                <a:solidFill>
                  <a:srgbClr val="666666"/>
                </a:solidFill>
              </a:rPr>
              <a:t> </a:t>
            </a:r>
            <a:r>
              <a:rPr lang="it-IT" sz="800" dirty="0" err="1">
                <a:solidFill>
                  <a:srgbClr val="666666"/>
                </a:solidFill>
              </a:rPr>
              <a:t>sarcomas</a:t>
            </a:r>
            <a:r>
              <a:rPr lang="it-IT" sz="800" dirty="0">
                <a:solidFill>
                  <a:srgbClr val="666666"/>
                </a:solidFill>
              </a:rPr>
              <a:t> of the </a:t>
            </a:r>
            <a:r>
              <a:rPr lang="it-IT" sz="800" dirty="0" err="1">
                <a:solidFill>
                  <a:srgbClr val="666666"/>
                </a:solidFill>
              </a:rPr>
              <a:t>extremities</a:t>
            </a:r>
            <a:r>
              <a:rPr lang="it-IT" sz="800" dirty="0">
                <a:solidFill>
                  <a:srgbClr val="666666"/>
                </a:solidFill>
              </a:rPr>
              <a:t>. </a:t>
            </a:r>
            <a:r>
              <a:rPr lang="it-IT" sz="800" dirty="0" err="1">
                <a:solidFill>
                  <a:srgbClr val="666666"/>
                </a:solidFill>
              </a:rPr>
              <a:t>Physics</a:t>
            </a:r>
            <a:r>
              <a:rPr lang="it-IT" sz="800" dirty="0">
                <a:solidFill>
                  <a:srgbClr val="666666"/>
                </a:solidFill>
              </a:rPr>
              <a:t> in Medicine and </a:t>
            </a:r>
            <a:r>
              <a:rPr lang="it-IT" sz="800" dirty="0" err="1">
                <a:solidFill>
                  <a:srgbClr val="666666"/>
                </a:solidFill>
              </a:rPr>
              <a:t>Biology</a:t>
            </a:r>
            <a:r>
              <a:rPr lang="it-IT" sz="800" dirty="0">
                <a:solidFill>
                  <a:srgbClr val="666666"/>
                </a:solidFill>
              </a:rPr>
              <a:t>, 60(14),  5471-5496. doi:10.1088/0031-9155/60/14/5471</a:t>
            </a:r>
          </a:p>
          <a:p>
            <a:pPr marL="127000" indent="0">
              <a:buNone/>
            </a:pPr>
            <a:r>
              <a:rPr lang="it-IT" sz="800" dirty="0">
                <a:solidFill>
                  <a:srgbClr val="666666"/>
                </a:solidFill>
              </a:rPr>
              <a:t>[4] Zhou, H., </a:t>
            </a:r>
            <a:r>
              <a:rPr lang="it-IT" sz="800" dirty="0" err="1">
                <a:solidFill>
                  <a:srgbClr val="666666"/>
                </a:solidFill>
              </a:rPr>
              <a:t>Vallières</a:t>
            </a:r>
            <a:r>
              <a:rPr lang="it-IT" sz="800" dirty="0">
                <a:solidFill>
                  <a:srgbClr val="666666"/>
                </a:solidFill>
              </a:rPr>
              <a:t>, M., Bai, H.X. et al. (2017). MRI features </a:t>
            </a:r>
            <a:r>
              <a:rPr lang="it-IT" sz="800" dirty="0" err="1">
                <a:solidFill>
                  <a:srgbClr val="666666"/>
                </a:solidFill>
              </a:rPr>
              <a:t>predict</a:t>
            </a:r>
            <a:r>
              <a:rPr lang="it-IT" sz="800" dirty="0">
                <a:solidFill>
                  <a:srgbClr val="666666"/>
                </a:solidFill>
              </a:rPr>
              <a:t> survival and </a:t>
            </a:r>
            <a:r>
              <a:rPr lang="it-IT" sz="800" dirty="0" err="1">
                <a:solidFill>
                  <a:srgbClr val="666666"/>
                </a:solidFill>
              </a:rPr>
              <a:t>molecular</a:t>
            </a:r>
            <a:r>
              <a:rPr lang="it-IT" sz="800" dirty="0">
                <a:solidFill>
                  <a:srgbClr val="666666"/>
                </a:solidFill>
              </a:rPr>
              <a:t> markers in diffuse </a:t>
            </a:r>
            <a:r>
              <a:rPr lang="it-IT" sz="800" dirty="0" err="1">
                <a:solidFill>
                  <a:srgbClr val="666666"/>
                </a:solidFill>
              </a:rPr>
              <a:t>lower</a:t>
            </a:r>
            <a:r>
              <a:rPr lang="it-IT" sz="800" dirty="0">
                <a:solidFill>
                  <a:srgbClr val="666666"/>
                </a:solidFill>
              </a:rPr>
              <a:t>-grade </a:t>
            </a:r>
            <a:r>
              <a:rPr lang="it-IT" sz="800" dirty="0" err="1">
                <a:solidFill>
                  <a:srgbClr val="666666"/>
                </a:solidFill>
              </a:rPr>
              <a:t>gliomas</a:t>
            </a:r>
            <a:r>
              <a:rPr lang="it-IT" sz="800" dirty="0">
                <a:solidFill>
                  <a:srgbClr val="666666"/>
                </a:solidFill>
              </a:rPr>
              <a:t>.  Neuro-</a:t>
            </a:r>
            <a:r>
              <a:rPr lang="it-IT" sz="800" dirty="0" err="1">
                <a:solidFill>
                  <a:srgbClr val="666666"/>
                </a:solidFill>
              </a:rPr>
              <a:t>Oncology</a:t>
            </a:r>
            <a:r>
              <a:rPr lang="it-IT" sz="800" dirty="0">
                <a:solidFill>
                  <a:srgbClr val="666666"/>
                </a:solidFill>
              </a:rPr>
              <a:t>, 19(6), 862-870. doi:10.1093/</a:t>
            </a:r>
            <a:r>
              <a:rPr lang="it-IT" sz="800" dirty="0" err="1">
                <a:solidFill>
                  <a:srgbClr val="666666"/>
                </a:solidFill>
              </a:rPr>
              <a:t>neuonc</a:t>
            </a:r>
            <a:r>
              <a:rPr lang="it-IT" sz="800" dirty="0">
                <a:solidFill>
                  <a:srgbClr val="666666"/>
                </a:solidFill>
              </a:rPr>
              <a:t>/now256</a:t>
            </a:r>
          </a:p>
          <a:p>
            <a:pPr marL="127000" indent="0">
              <a:buNone/>
            </a:pPr>
            <a:r>
              <a:rPr lang="it-IT" sz="800" dirty="0">
                <a:solidFill>
                  <a:srgbClr val="666666"/>
                </a:solidFill>
              </a:rPr>
              <a:t>[5] </a:t>
            </a:r>
            <a:r>
              <a:rPr lang="it-IT" sz="800" dirty="0" err="1">
                <a:solidFill>
                  <a:srgbClr val="666666"/>
                </a:solidFill>
              </a:rPr>
              <a:t>Vallière</a:t>
            </a:r>
            <a:r>
              <a:rPr lang="it-IT" sz="800" dirty="0">
                <a:solidFill>
                  <a:srgbClr val="666666"/>
                </a:solidFill>
              </a:rPr>
              <a:t>, M. et al. (2017). </a:t>
            </a:r>
            <a:r>
              <a:rPr lang="it-IT" sz="800" dirty="0" err="1">
                <a:solidFill>
                  <a:srgbClr val="666666"/>
                </a:solidFill>
              </a:rPr>
              <a:t>Radiomics</a:t>
            </a:r>
            <a:r>
              <a:rPr lang="it-IT" sz="800" dirty="0">
                <a:solidFill>
                  <a:srgbClr val="666666"/>
                </a:solidFill>
              </a:rPr>
              <a:t> strategies for risk </a:t>
            </a:r>
            <a:r>
              <a:rPr lang="it-IT" sz="800" dirty="0" err="1">
                <a:solidFill>
                  <a:srgbClr val="666666"/>
                </a:solidFill>
              </a:rPr>
              <a:t>assessment</a:t>
            </a:r>
            <a:r>
              <a:rPr lang="it-IT" sz="800" dirty="0">
                <a:solidFill>
                  <a:srgbClr val="666666"/>
                </a:solidFill>
              </a:rPr>
              <a:t>  of </a:t>
            </a:r>
            <a:r>
              <a:rPr lang="it-IT" sz="800" dirty="0" err="1">
                <a:solidFill>
                  <a:srgbClr val="666666"/>
                </a:solidFill>
              </a:rPr>
              <a:t>tumour</a:t>
            </a:r>
            <a:r>
              <a:rPr lang="it-IT" sz="800" dirty="0">
                <a:solidFill>
                  <a:srgbClr val="666666"/>
                </a:solidFill>
              </a:rPr>
              <a:t> </a:t>
            </a:r>
            <a:r>
              <a:rPr lang="it-IT" sz="800" dirty="0" err="1">
                <a:solidFill>
                  <a:srgbClr val="666666"/>
                </a:solidFill>
              </a:rPr>
              <a:t>failure</a:t>
            </a:r>
            <a:r>
              <a:rPr lang="it-IT" sz="800" dirty="0">
                <a:solidFill>
                  <a:srgbClr val="666666"/>
                </a:solidFill>
              </a:rPr>
              <a:t> in head-and-</a:t>
            </a:r>
            <a:r>
              <a:rPr lang="it-IT" sz="800" dirty="0" err="1">
                <a:solidFill>
                  <a:srgbClr val="666666"/>
                </a:solidFill>
              </a:rPr>
              <a:t>neck</a:t>
            </a:r>
            <a:r>
              <a:rPr lang="it-IT" sz="800" dirty="0">
                <a:solidFill>
                  <a:srgbClr val="666666"/>
                </a:solidFill>
              </a:rPr>
              <a:t> </a:t>
            </a:r>
            <a:r>
              <a:rPr lang="it-IT" sz="800" dirty="0" err="1">
                <a:solidFill>
                  <a:srgbClr val="666666"/>
                </a:solidFill>
              </a:rPr>
              <a:t>cancer</a:t>
            </a:r>
            <a:r>
              <a:rPr lang="it-IT" sz="800" dirty="0">
                <a:solidFill>
                  <a:srgbClr val="666666"/>
                </a:solidFill>
              </a:rPr>
              <a:t>. Scientific Reports, 7:10117. doi:10.1038/s41598-017-10371-5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ABDB339-5F96-4478-80CB-B14F483A02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it-IT" smtClean="0"/>
              <a:pPr lvl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324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4572000" y="558267"/>
            <a:ext cx="4731545" cy="567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127000" indent="0">
              <a:buNone/>
            </a:pPr>
            <a:r>
              <a:rPr lang="it-IT" sz="2000" i="0" dirty="0" err="1">
                <a:solidFill>
                  <a:srgbClr val="666666"/>
                </a:solidFill>
              </a:rPr>
              <a:t>Why</a:t>
            </a:r>
            <a:r>
              <a:rPr lang="it-IT" sz="2000" i="0" dirty="0">
                <a:solidFill>
                  <a:srgbClr val="666666"/>
                </a:solidFill>
              </a:rPr>
              <a:t> </a:t>
            </a:r>
            <a:r>
              <a:rPr lang="it-IT" sz="2000" i="0" dirty="0" err="1">
                <a:solidFill>
                  <a:srgbClr val="666666"/>
                </a:solidFill>
              </a:rPr>
              <a:t>medical</a:t>
            </a:r>
            <a:r>
              <a:rPr lang="it-IT" sz="2000" i="0" dirty="0">
                <a:solidFill>
                  <a:srgbClr val="666666"/>
                </a:solidFill>
              </a:rPr>
              <a:t> imaging?</a:t>
            </a:r>
          </a:p>
          <a:p>
            <a:pPr marL="127000" indent="0"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it-IT" dirty="0">
                <a:solidFill>
                  <a:srgbClr val="666666"/>
                </a:solidFill>
              </a:rPr>
              <a:t>Cancer </a:t>
            </a:r>
            <a:r>
              <a:rPr lang="it-IT" dirty="0" err="1">
                <a:solidFill>
                  <a:srgbClr val="666666"/>
                </a:solidFill>
              </a:rPr>
              <a:t>is</a:t>
            </a:r>
            <a:r>
              <a:rPr lang="it-IT" dirty="0">
                <a:solidFill>
                  <a:srgbClr val="666666"/>
                </a:solidFill>
              </a:rPr>
              <a:t> the second </a:t>
            </a:r>
            <a:r>
              <a:rPr lang="it-IT" dirty="0" err="1">
                <a:solidFill>
                  <a:srgbClr val="666666"/>
                </a:solidFill>
              </a:rPr>
              <a:t>leading</a:t>
            </a:r>
            <a:r>
              <a:rPr lang="it-IT" dirty="0">
                <a:solidFill>
                  <a:srgbClr val="666666"/>
                </a:solidFill>
              </a:rPr>
              <a:t> cause of </a:t>
            </a:r>
            <a:r>
              <a:rPr lang="it-IT" dirty="0" err="1">
                <a:solidFill>
                  <a:srgbClr val="666666"/>
                </a:solidFill>
              </a:rPr>
              <a:t>death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globally</a:t>
            </a:r>
            <a:r>
              <a:rPr lang="it-IT" dirty="0">
                <a:solidFill>
                  <a:srgbClr val="666666"/>
                </a:solidFill>
              </a:rPr>
              <a:t>.</a:t>
            </a:r>
          </a:p>
          <a:p>
            <a:pPr marL="127000" indent="0"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it-IT" dirty="0" err="1">
                <a:solidFill>
                  <a:srgbClr val="666666"/>
                </a:solidFill>
              </a:rPr>
              <a:t>While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medical</a:t>
            </a:r>
            <a:r>
              <a:rPr lang="it-IT" dirty="0">
                <a:solidFill>
                  <a:srgbClr val="666666"/>
                </a:solidFill>
              </a:rPr>
              <a:t> knowledge </a:t>
            </a:r>
            <a:r>
              <a:rPr lang="it-IT" dirty="0" err="1">
                <a:solidFill>
                  <a:srgbClr val="666666"/>
                </a:solidFill>
              </a:rPr>
              <a:t>forms</a:t>
            </a:r>
            <a:r>
              <a:rPr lang="it-IT" dirty="0">
                <a:solidFill>
                  <a:srgbClr val="666666"/>
                </a:solidFill>
              </a:rPr>
              <a:t> the </a:t>
            </a:r>
            <a:r>
              <a:rPr lang="it-IT" dirty="0" err="1">
                <a:solidFill>
                  <a:srgbClr val="666666"/>
                </a:solidFill>
              </a:rPr>
              <a:t>basis</a:t>
            </a:r>
            <a:r>
              <a:rPr lang="it-IT" dirty="0">
                <a:solidFill>
                  <a:srgbClr val="666666"/>
                </a:solidFill>
              </a:rPr>
              <a:t> of </a:t>
            </a:r>
            <a:r>
              <a:rPr lang="it-IT" dirty="0" err="1">
                <a:solidFill>
                  <a:srgbClr val="666666"/>
                </a:solidFill>
              </a:rPr>
              <a:t>health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practitioners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decisions</a:t>
            </a:r>
            <a:r>
              <a:rPr lang="it-IT" dirty="0">
                <a:solidFill>
                  <a:srgbClr val="666666"/>
                </a:solidFill>
              </a:rPr>
              <a:t>, </a:t>
            </a:r>
            <a:r>
              <a:rPr lang="it-IT" dirty="0" err="1">
                <a:solidFill>
                  <a:srgbClr val="666666"/>
                </a:solidFill>
              </a:rPr>
              <a:t>medical</a:t>
            </a:r>
            <a:r>
              <a:rPr lang="it-IT" dirty="0">
                <a:solidFill>
                  <a:srgbClr val="666666"/>
                </a:solidFill>
              </a:rPr>
              <a:t> imaging </a:t>
            </a:r>
            <a:r>
              <a:rPr lang="it-IT" dirty="0" err="1">
                <a:solidFill>
                  <a:srgbClr val="666666"/>
                </a:solidFill>
              </a:rPr>
              <a:t>is</a:t>
            </a:r>
            <a:r>
              <a:rPr lang="it-IT" dirty="0">
                <a:solidFill>
                  <a:srgbClr val="666666"/>
                </a:solidFill>
              </a:rPr>
              <a:t> a </a:t>
            </a:r>
            <a:r>
              <a:rPr lang="it-IT" dirty="0" err="1">
                <a:solidFill>
                  <a:srgbClr val="666666"/>
                </a:solidFill>
              </a:rPr>
              <a:t>vital</a:t>
            </a:r>
            <a:r>
              <a:rPr lang="it-IT" dirty="0">
                <a:solidFill>
                  <a:srgbClr val="666666"/>
                </a:solidFill>
              </a:rPr>
              <a:t> part of </a:t>
            </a:r>
            <a:r>
              <a:rPr lang="it-IT" dirty="0" err="1">
                <a:solidFill>
                  <a:srgbClr val="666666"/>
                </a:solidFill>
              </a:rPr>
              <a:t>confirming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any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diagnosis</a:t>
            </a:r>
            <a:r>
              <a:rPr lang="it-IT" dirty="0">
                <a:solidFill>
                  <a:srgbClr val="666666"/>
                </a:solidFill>
              </a:rPr>
              <a:t>.</a:t>
            </a:r>
          </a:p>
          <a:p>
            <a:pPr marL="127000" indent="0"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it-IT" dirty="0" err="1">
                <a:solidFill>
                  <a:srgbClr val="666666"/>
                </a:solidFill>
              </a:rPr>
              <a:t>It</a:t>
            </a:r>
            <a:r>
              <a:rPr lang="it-IT" dirty="0">
                <a:solidFill>
                  <a:srgbClr val="666666"/>
                </a:solidFill>
              </a:rPr>
              <a:t> can </a:t>
            </a:r>
            <a:r>
              <a:rPr lang="it-IT" dirty="0" err="1">
                <a:solidFill>
                  <a:srgbClr val="666666"/>
                </a:solidFill>
              </a:rPr>
              <a:t>also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inform</a:t>
            </a:r>
            <a:r>
              <a:rPr lang="it-IT" dirty="0">
                <a:solidFill>
                  <a:srgbClr val="666666"/>
                </a:solidFill>
              </a:rPr>
              <a:t> the doctor of </a:t>
            </a:r>
            <a:r>
              <a:rPr lang="it-IT" dirty="0" err="1">
                <a:solidFill>
                  <a:srgbClr val="666666"/>
                </a:solidFill>
              </a:rPr>
              <a:t>internal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problems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that</a:t>
            </a:r>
            <a:r>
              <a:rPr lang="it-IT" dirty="0">
                <a:solidFill>
                  <a:srgbClr val="666666"/>
                </a:solidFill>
              </a:rPr>
              <a:t> a </a:t>
            </a:r>
            <a:r>
              <a:rPr lang="it-IT" dirty="0" err="1">
                <a:solidFill>
                  <a:srgbClr val="666666"/>
                </a:solidFill>
              </a:rPr>
              <a:t>basic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external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examination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would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fail</a:t>
            </a:r>
            <a:r>
              <a:rPr lang="it-IT" dirty="0">
                <a:solidFill>
                  <a:srgbClr val="666666"/>
                </a:solidFill>
              </a:rPr>
              <a:t> to </a:t>
            </a:r>
            <a:r>
              <a:rPr lang="it-IT" dirty="0" err="1">
                <a:solidFill>
                  <a:srgbClr val="666666"/>
                </a:solidFill>
              </a:rPr>
              <a:t>detect</a:t>
            </a:r>
            <a:r>
              <a:rPr lang="it-IT" dirty="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177C33-2E28-4B43-B0CA-349C79B846D5}"/>
              </a:ext>
            </a:extLst>
          </p:cNvPr>
          <p:cNvSpPr txBox="1"/>
          <p:nvPr/>
        </p:nvSpPr>
        <p:spPr>
          <a:xfrm>
            <a:off x="410136" y="3680292"/>
            <a:ext cx="167415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" dirty="0">
                <a:latin typeface="Georgia" panose="02040502050405020303" pitchFamily="18" charset="0"/>
              </a:rPr>
              <a:t>[1]</a:t>
            </a:r>
          </a:p>
        </p:txBody>
      </p:sp>
      <p:pic>
        <p:nvPicPr>
          <p:cNvPr id="9" name="Immagine 8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82382822-E844-4C37-A771-97864AD5D6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30"/>
          <a:stretch/>
        </p:blipFill>
        <p:spPr>
          <a:xfrm>
            <a:off x="214260" y="1192473"/>
            <a:ext cx="4146970" cy="2758554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579E2ACB-F972-404F-B155-821C187B68EE}"/>
              </a:ext>
            </a:extLst>
          </p:cNvPr>
          <p:cNvSpPr/>
          <p:nvPr/>
        </p:nvSpPr>
        <p:spPr>
          <a:xfrm>
            <a:off x="410136" y="3944568"/>
            <a:ext cx="347883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600" dirty="0">
                <a:latin typeface="Georgia" panose="02040502050405020303" pitchFamily="18" charset="0"/>
              </a:rPr>
              <a:t>Fig. 1 </a:t>
            </a:r>
            <a:r>
              <a:rPr lang="it-IT" sz="600" dirty="0" err="1">
                <a:latin typeface="Georgia" panose="02040502050405020303" pitchFamily="18" charset="0"/>
              </a:rPr>
              <a:t>Estimated</a:t>
            </a:r>
            <a:r>
              <a:rPr lang="it-IT" sz="600" dirty="0">
                <a:latin typeface="Georgia" panose="02040502050405020303" pitchFamily="18" charset="0"/>
              </a:rPr>
              <a:t> </a:t>
            </a:r>
            <a:r>
              <a:rPr lang="it-IT" sz="600" dirty="0" err="1">
                <a:latin typeface="Georgia" panose="02040502050405020303" pitchFamily="18" charset="0"/>
              </a:rPr>
              <a:t>number</a:t>
            </a:r>
            <a:r>
              <a:rPr lang="it-IT" sz="600" dirty="0">
                <a:latin typeface="Georgia" panose="02040502050405020303" pitchFamily="18" charset="0"/>
              </a:rPr>
              <a:t> of new </a:t>
            </a:r>
            <a:r>
              <a:rPr lang="it-IT" sz="600" dirty="0" err="1">
                <a:latin typeface="Georgia" panose="02040502050405020303" pitchFamily="18" charset="0"/>
              </a:rPr>
              <a:t>cases</a:t>
            </a:r>
            <a:r>
              <a:rPr lang="it-IT" sz="600" dirty="0">
                <a:latin typeface="Georgia" panose="02040502050405020303" pitchFamily="18" charset="0"/>
              </a:rPr>
              <a:t> in 2018, </a:t>
            </a:r>
            <a:r>
              <a:rPr lang="it-IT" sz="600" dirty="0" err="1">
                <a:latin typeface="Georgia" panose="02040502050405020303" pitchFamily="18" charset="0"/>
              </a:rPr>
              <a:t>worldwide</a:t>
            </a:r>
            <a:r>
              <a:rPr lang="it-IT" sz="600" dirty="0">
                <a:latin typeface="Georgia" panose="02040502050405020303" pitchFamily="18" charset="0"/>
              </a:rPr>
              <a:t>, </a:t>
            </a:r>
            <a:r>
              <a:rPr lang="it-IT" sz="600" dirty="0" err="1">
                <a:latin typeface="Georgia" panose="02040502050405020303" pitchFamily="18" charset="0"/>
              </a:rPr>
              <a:t>both</a:t>
            </a:r>
            <a:r>
              <a:rPr lang="it-IT" sz="600" dirty="0">
                <a:latin typeface="Georgia" panose="02040502050405020303" pitchFamily="18" charset="0"/>
              </a:rPr>
              <a:t> sexes, </a:t>
            </a:r>
            <a:r>
              <a:rPr lang="it-IT" sz="600" dirty="0" err="1">
                <a:latin typeface="Georgia" panose="02040502050405020303" pitchFamily="18" charset="0"/>
              </a:rPr>
              <a:t>all</a:t>
            </a:r>
            <a:r>
              <a:rPr lang="it-IT" sz="600" dirty="0">
                <a:latin typeface="Georgia" panose="02040502050405020303" pitchFamily="18" charset="0"/>
              </a:rPr>
              <a:t> </a:t>
            </a:r>
            <a:r>
              <a:rPr lang="it-IT" sz="600" dirty="0" err="1">
                <a:latin typeface="Georgia" panose="02040502050405020303" pitchFamily="18" charset="0"/>
              </a:rPr>
              <a:t>ages</a:t>
            </a:r>
            <a:r>
              <a:rPr lang="it-IT" sz="600" dirty="0">
                <a:latin typeface="Georgia" panose="02040502050405020303" pitchFamily="18" charset="0"/>
              </a:rPr>
              <a:t>. GLOBOCAN 2018</a:t>
            </a:r>
          </a:p>
        </p:txBody>
      </p:sp>
    </p:spTree>
    <p:extLst>
      <p:ext uri="{BB962C8B-B14F-4D97-AF65-F5344CB8AC3E}">
        <p14:creationId xmlns:p14="http://schemas.microsoft.com/office/powerpoint/2010/main" val="149866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4556441" y="651546"/>
            <a:ext cx="4731545" cy="477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it-IT" sz="2000" i="0" dirty="0">
                <a:solidFill>
                  <a:srgbClr val="666666"/>
                </a:solidFill>
              </a:rPr>
              <a:t>  The </a:t>
            </a:r>
            <a:r>
              <a:rPr lang="it-IT" sz="2000" i="0" dirty="0" err="1">
                <a:solidFill>
                  <a:srgbClr val="666666"/>
                </a:solidFill>
              </a:rPr>
              <a:t>importance</a:t>
            </a:r>
            <a:r>
              <a:rPr lang="it-IT" sz="2000" i="0" dirty="0">
                <a:solidFill>
                  <a:srgbClr val="666666"/>
                </a:solidFill>
              </a:rPr>
              <a:t> of </a:t>
            </a:r>
            <a:r>
              <a:rPr lang="it-IT" sz="2000" i="0" dirty="0" err="1">
                <a:solidFill>
                  <a:srgbClr val="666666"/>
                </a:solidFill>
              </a:rPr>
              <a:t>radiomics</a:t>
            </a:r>
            <a:endParaRPr lang="en" sz="2000" i="0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endParaRPr lang="en" sz="2000" i="0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en-US" dirty="0">
                <a:solidFill>
                  <a:srgbClr val="666666"/>
                </a:solidFill>
              </a:rPr>
              <a:t>Radiomics is a field of medical study that </a:t>
            </a:r>
            <a:br>
              <a:rPr lang="en-US" dirty="0">
                <a:solidFill>
                  <a:srgbClr val="666666"/>
                </a:solidFill>
              </a:rPr>
            </a:br>
            <a:r>
              <a:rPr lang="en-US" dirty="0">
                <a:solidFill>
                  <a:srgbClr val="666666"/>
                </a:solidFill>
              </a:rPr>
              <a:t>aims to extract large amount of quantitative features from medical images.</a:t>
            </a:r>
          </a:p>
          <a:p>
            <a:pPr marL="127000" indent="0">
              <a:buNone/>
            </a:pPr>
            <a:endParaRPr lang="en-US" dirty="0">
              <a:solidFill>
                <a:srgbClr val="666666"/>
              </a:solidFill>
              <a:effectLst/>
            </a:endParaRPr>
          </a:p>
          <a:p>
            <a:pPr marL="127000" indent="0">
              <a:buNone/>
            </a:pPr>
            <a:r>
              <a:rPr lang="en-US" dirty="0">
                <a:solidFill>
                  <a:srgbClr val="666666"/>
                </a:solidFill>
              </a:rPr>
              <a:t>These features have the potential to uncover disease characteristics hardly noticeable by</a:t>
            </a:r>
            <a:br>
              <a:rPr lang="en-US" dirty="0">
                <a:solidFill>
                  <a:srgbClr val="666666"/>
                </a:solidFill>
              </a:rPr>
            </a:br>
            <a:r>
              <a:rPr lang="en-US" dirty="0">
                <a:solidFill>
                  <a:srgbClr val="666666"/>
                </a:solidFill>
              </a:rPr>
              <a:t>the naked eye.</a:t>
            </a:r>
            <a:endParaRPr lang="en" dirty="0">
              <a:solidFill>
                <a:srgbClr val="666666"/>
              </a:solidFill>
              <a:effectLst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F0C5385-098C-4D19-AFF9-F6B371507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28" y="1463208"/>
            <a:ext cx="3953800" cy="221708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177C33-2E28-4B43-B0CA-349C79B846D5}"/>
              </a:ext>
            </a:extLst>
          </p:cNvPr>
          <p:cNvSpPr txBox="1"/>
          <p:nvPr/>
        </p:nvSpPr>
        <p:spPr>
          <a:xfrm>
            <a:off x="410135" y="3680292"/>
            <a:ext cx="3718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latin typeface="Georgia" panose="02040502050405020303" pitchFamily="18" charset="0"/>
              </a:rPr>
              <a:t>Fig. 2 </a:t>
            </a:r>
            <a:r>
              <a:rPr lang="it-IT" sz="800" dirty="0" err="1">
                <a:latin typeface="Georgia" panose="02040502050405020303" pitchFamily="18" charset="0"/>
              </a:rPr>
              <a:t>Radiomics</a:t>
            </a:r>
            <a:r>
              <a:rPr lang="it-IT" sz="800" dirty="0">
                <a:latin typeface="Georgia" panose="02040502050405020303" pitchFamily="18" charset="0"/>
              </a:rPr>
              <a:t> features [1] </a:t>
            </a:r>
          </a:p>
        </p:txBody>
      </p:sp>
    </p:spTree>
    <p:extLst>
      <p:ext uri="{BB962C8B-B14F-4D97-AF65-F5344CB8AC3E}">
        <p14:creationId xmlns:p14="http://schemas.microsoft.com/office/powerpoint/2010/main" val="1033815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5DEBC4D5-8D66-6B4F-9C51-9256BEBA7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1059"/>
            <a:ext cx="4556441" cy="2263265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4556441" y="395627"/>
            <a:ext cx="4731545" cy="477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  Machine learning applied to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  medical imaging</a:t>
            </a:r>
            <a:br>
              <a:rPr lang="en" sz="2000" i="0" dirty="0">
                <a:solidFill>
                  <a:srgbClr val="666666"/>
                </a:solidFill>
              </a:rPr>
            </a:br>
            <a:endParaRPr lang="en" sz="2000" i="0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it-IT" dirty="0">
                <a:solidFill>
                  <a:srgbClr val="666666"/>
                </a:solidFill>
              </a:rPr>
              <a:t>A large </a:t>
            </a:r>
            <a:r>
              <a:rPr lang="it-IT" dirty="0" err="1">
                <a:solidFill>
                  <a:srgbClr val="666666"/>
                </a:solidFill>
              </a:rPr>
              <a:t>number</a:t>
            </a:r>
            <a:r>
              <a:rPr lang="it-IT" dirty="0">
                <a:solidFill>
                  <a:srgbClr val="666666"/>
                </a:solidFill>
              </a:rPr>
              <a:t> of features </a:t>
            </a:r>
            <a:r>
              <a:rPr lang="it-IT" dirty="0" err="1">
                <a:solidFill>
                  <a:srgbClr val="666666"/>
                </a:solidFill>
              </a:rPr>
              <a:t>allow</a:t>
            </a:r>
            <a:r>
              <a:rPr lang="it-IT" dirty="0">
                <a:solidFill>
                  <a:srgbClr val="666666"/>
                </a:solidFill>
              </a:rPr>
              <a:t> computer science </a:t>
            </a:r>
            <a:r>
              <a:rPr lang="it-IT" dirty="0" err="1">
                <a:solidFill>
                  <a:srgbClr val="666666"/>
                </a:solidFill>
              </a:rPr>
              <a:t>experts</a:t>
            </a:r>
            <a:r>
              <a:rPr lang="it-IT" dirty="0">
                <a:solidFill>
                  <a:srgbClr val="666666"/>
                </a:solidFill>
              </a:rPr>
              <a:t> to build machine learning models.</a:t>
            </a:r>
            <a:br>
              <a:rPr lang="it-IT" dirty="0">
                <a:solidFill>
                  <a:srgbClr val="666666"/>
                </a:solidFill>
              </a:rPr>
            </a:br>
            <a:endParaRPr lang="it-IT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en" dirty="0">
                <a:solidFill>
                  <a:srgbClr val="666666"/>
                </a:solidFill>
              </a:rPr>
              <a:t>Machine learning in radiology is expected to have a substantial clinical impact with imaging examinations being routinely obtained in clinical practice, providing an opportunity to improve decision support in medical image interpretation.</a:t>
            </a:r>
          </a:p>
          <a:p>
            <a:pPr marL="0" indent="0">
              <a:spcBef>
                <a:spcPts val="0"/>
              </a:spcBef>
              <a:buNone/>
            </a:pPr>
            <a:endParaRPr lang="en" dirty="0">
              <a:solidFill>
                <a:srgbClr val="666666"/>
              </a:solidFill>
              <a:effectLst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0037E2-1E98-4797-BABE-E8BCEC9DC3F6}"/>
              </a:ext>
            </a:extLst>
          </p:cNvPr>
          <p:cNvSpPr txBox="1"/>
          <p:nvPr/>
        </p:nvSpPr>
        <p:spPr>
          <a:xfrm>
            <a:off x="181575" y="3745047"/>
            <a:ext cx="34491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" dirty="0">
                <a:solidFill>
                  <a:schemeClr val="tx1"/>
                </a:solidFill>
                <a:latin typeface="Georgia" panose="02040502050405020303" pitchFamily="18" charset="0"/>
              </a:rPr>
              <a:t>Fig. 3 </a:t>
            </a:r>
            <a:r>
              <a:rPr lang="it-IT" sz="500" dirty="0" err="1">
                <a:solidFill>
                  <a:schemeClr val="tx1"/>
                </a:solidFill>
                <a:latin typeface="Georgia" panose="02040502050405020303" pitchFamily="18" charset="0"/>
              </a:rPr>
              <a:t>Typical</a:t>
            </a:r>
            <a:r>
              <a:rPr lang="it-IT" sz="500" dirty="0">
                <a:solidFill>
                  <a:schemeClr val="tx1"/>
                </a:solidFill>
                <a:latin typeface="Georgia" panose="02040502050405020303" pitchFamily="18" charset="0"/>
              </a:rPr>
              <a:t> machine learning workflow. Christian Salvatore, </a:t>
            </a:r>
            <a:r>
              <a:rPr lang="it-IT" sz="500" dirty="0" err="1">
                <a:solidFill>
                  <a:schemeClr val="tx1"/>
                </a:solidFill>
                <a:latin typeface="Georgia" panose="02040502050405020303" pitchFamily="18" charset="0"/>
              </a:rPr>
              <a:t>Medical</a:t>
            </a:r>
            <a:r>
              <a:rPr lang="it-IT" sz="500" dirty="0">
                <a:solidFill>
                  <a:schemeClr val="tx1"/>
                </a:solidFill>
                <a:latin typeface="Georgia" panose="02040502050405020303" pitchFamily="18" charset="0"/>
              </a:rPr>
              <a:t> Imaging &amp; Big Data </a:t>
            </a:r>
            <a:r>
              <a:rPr lang="it-IT" sz="500" dirty="0" err="1">
                <a:solidFill>
                  <a:schemeClr val="tx1"/>
                </a:solidFill>
                <a:latin typeface="Georgia" panose="02040502050405020303" pitchFamily="18" charset="0"/>
              </a:rPr>
              <a:t>course</a:t>
            </a:r>
            <a:r>
              <a:rPr lang="it-IT" sz="500" dirty="0">
                <a:solidFill>
                  <a:schemeClr val="tx1"/>
                </a:solidFill>
                <a:latin typeface="Georgia" panose="02040502050405020303" pitchFamily="18" charset="0"/>
              </a:rPr>
              <a:t> 2019, </a:t>
            </a:r>
            <a:r>
              <a:rPr lang="it-IT" sz="500" dirty="0" err="1">
                <a:solidFill>
                  <a:schemeClr val="tx1"/>
                </a:solidFill>
                <a:latin typeface="Georgia" panose="02040502050405020303" pitchFamily="18" charset="0"/>
              </a:rPr>
              <a:t>unimib</a:t>
            </a:r>
            <a:endParaRPr lang="it-IT" sz="5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8000" t="-15000" r="-19000" b="-1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9369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666666"/>
                </a:solidFill>
              </a:rPr>
              <a:t>2.</a:t>
            </a:r>
            <a:endParaRPr sz="4800" b="1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666666"/>
                </a:solidFill>
              </a:rPr>
              <a:t>Goal of the project &amp; dataset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99CCBC-E53F-5444-98BF-DE3AA4B6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28" y="5067"/>
            <a:ext cx="564856" cy="5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8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50" name="Google Shape;250;p28"/>
          <p:cNvGrpSpPr/>
          <p:nvPr/>
        </p:nvGrpSpPr>
        <p:grpSpPr>
          <a:xfrm>
            <a:off x="4417995" y="493101"/>
            <a:ext cx="4271950" cy="4256750"/>
            <a:chOff x="3618600" y="537100"/>
            <a:chExt cx="4271950" cy="4256750"/>
          </a:xfrm>
        </p:grpSpPr>
        <p:sp>
          <p:nvSpPr>
            <p:cNvPr id="251" name="Google Shape;251;p28"/>
            <p:cNvSpPr/>
            <p:nvPr/>
          </p:nvSpPr>
          <p:spPr>
            <a:xfrm>
              <a:off x="3618600" y="537100"/>
              <a:ext cx="1906800" cy="1906800"/>
            </a:xfrm>
            <a:prstGeom prst="ellipse">
              <a:avLst/>
            </a:prstGeom>
            <a:solidFill>
              <a:srgbClr val="4E8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Nunito Sans"/>
                  <a:sym typeface="Nunito Sans"/>
                </a:rPr>
                <a:t>MATLAB</a:t>
              </a:r>
              <a:r>
                <a:rPr lang="en" sz="10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</a:t>
              </a:r>
              <a:endParaRPr lang="it-IT"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5983750" y="537300"/>
              <a:ext cx="1906800" cy="1906800"/>
            </a:xfrm>
            <a:prstGeom prst="ellipse">
              <a:avLst/>
            </a:prstGeom>
            <a:solidFill>
              <a:srgbClr val="FFF3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 dirty="0">
                  <a:solidFill>
                    <a:srgbClr val="666666"/>
                  </a:solidFill>
                  <a:latin typeface="Nunito Sans"/>
                  <a:sym typeface="Nunito Sans"/>
                </a:rPr>
                <a:t>KNIME</a:t>
              </a:r>
              <a:endParaRPr sz="10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3618600" y="2887050"/>
              <a:ext cx="1906800" cy="1906800"/>
            </a:xfrm>
            <a:prstGeom prst="ellipse">
              <a:avLst/>
            </a:prstGeom>
            <a:solidFill>
              <a:srgbClr val="EEA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b="1" dirty="0">
                  <a:solidFill>
                    <a:srgbClr val="666666"/>
                  </a:solidFill>
                  <a:latin typeface="Nunito Sans"/>
                  <a:sym typeface="Nunito Sans"/>
                </a:rPr>
                <a:t>R</a:t>
              </a:r>
              <a:endParaRPr sz="10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5983750" y="2887050"/>
              <a:ext cx="1906800" cy="1906800"/>
            </a:xfrm>
            <a:prstGeom prst="ellipse">
              <a:avLst/>
            </a:prstGeom>
            <a:solidFill>
              <a:srgbClr val="ED0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RADIOMICS</a:t>
              </a:r>
              <a:endParaRPr sz="11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255" name="Google Shape;255;p28"/>
          <p:cNvSpPr/>
          <p:nvPr/>
        </p:nvSpPr>
        <p:spPr>
          <a:xfrm>
            <a:off x="5500570" y="1568176"/>
            <a:ext cx="2106600" cy="2106600"/>
          </a:xfrm>
          <a:prstGeom prst="ellipse">
            <a:avLst/>
          </a:prstGeom>
          <a:solidFill>
            <a:srgbClr val="FFFFFF"/>
          </a:solidFill>
          <a:ln>
            <a:solidFill>
              <a:srgbClr val="66666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i="1" dirty="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rPr>
              <a:t>PREDICTIVE MODEL</a:t>
            </a:r>
            <a:endParaRPr sz="1200" b="1" i="1" dirty="0">
              <a:solidFill>
                <a:srgbClr val="66666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5639445" y="1701301"/>
            <a:ext cx="1829100" cy="1829100"/>
          </a:xfrm>
          <a:prstGeom prst="donut">
            <a:avLst>
              <a:gd name="adj" fmla="val 1146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E13380DF-0976-3C4A-9DDA-C56E5DC8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62" name="Google Shape;137;p20">
            <a:extLst>
              <a:ext uri="{FF2B5EF4-FFF2-40B4-BE49-F238E27FC236}">
                <a16:creationId xmlns:a16="http://schemas.microsoft.com/office/drawing/2014/main" id="{6293AEC4-5B0E-D245-AC16-830BBABEF182}"/>
              </a:ext>
            </a:extLst>
          </p:cNvPr>
          <p:cNvSpPr txBox="1">
            <a:spLocks/>
          </p:cNvSpPr>
          <p:nvPr/>
        </p:nvSpPr>
        <p:spPr>
          <a:xfrm>
            <a:off x="211757" y="779646"/>
            <a:ext cx="4067614" cy="3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Goal of the project</a:t>
            </a: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127000" indent="0">
              <a:buNone/>
            </a:pPr>
            <a:r>
              <a:rPr lang="en" dirty="0">
                <a:solidFill>
                  <a:srgbClr val="666666"/>
                </a:solidFill>
              </a:rPr>
              <a:t>The goal of the project is t</a:t>
            </a:r>
            <a:r>
              <a:rPr lang="it-IT" dirty="0">
                <a:solidFill>
                  <a:srgbClr val="666666"/>
                </a:solidFill>
              </a:rPr>
              <a:t>he</a:t>
            </a:r>
            <a:r>
              <a:rPr lang="en" dirty="0">
                <a:solidFill>
                  <a:srgbClr val="666666"/>
                </a:solidFill>
              </a:rPr>
              <a:t> creat</a:t>
            </a:r>
            <a:r>
              <a:rPr lang="it-IT" dirty="0" err="1">
                <a:solidFill>
                  <a:srgbClr val="666666"/>
                </a:solidFill>
              </a:rPr>
              <a:t>ion</a:t>
            </a:r>
            <a:r>
              <a:rPr lang="it-IT" dirty="0">
                <a:solidFill>
                  <a:srgbClr val="666666"/>
                </a:solidFill>
              </a:rPr>
              <a:t> </a:t>
            </a:r>
            <a:br>
              <a:rPr lang="it-IT" dirty="0">
                <a:solidFill>
                  <a:srgbClr val="666666"/>
                </a:solidFill>
              </a:rPr>
            </a:br>
            <a:r>
              <a:rPr lang="it-IT" dirty="0">
                <a:solidFill>
                  <a:srgbClr val="666666"/>
                </a:solidFill>
              </a:rPr>
              <a:t>of a</a:t>
            </a:r>
            <a:r>
              <a:rPr lang="en" dirty="0">
                <a:solidFill>
                  <a:srgbClr val="666666"/>
                </a:solidFill>
              </a:rPr>
              <a:t> predictive model </a:t>
            </a:r>
            <a:r>
              <a:rPr lang="it-IT" dirty="0" err="1">
                <a:solidFill>
                  <a:srgbClr val="666666"/>
                </a:solidFill>
              </a:rPr>
              <a:t>cap</a:t>
            </a:r>
            <a:r>
              <a:rPr lang="en" dirty="0">
                <a:solidFill>
                  <a:srgbClr val="666666"/>
                </a:solidFill>
              </a:rPr>
              <a:t>able to classify heterogeneous and homogeneous tumour lesions.</a:t>
            </a:r>
            <a:br>
              <a:rPr lang="en" dirty="0">
                <a:solidFill>
                  <a:srgbClr val="666666"/>
                </a:solidFill>
              </a:rPr>
            </a:br>
            <a:endParaRPr lang="en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it-IT" dirty="0" err="1">
                <a:solidFill>
                  <a:srgbClr val="666666"/>
                </a:solidFill>
              </a:rPr>
              <a:t>We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have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been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working</a:t>
            </a:r>
            <a:r>
              <a:rPr lang="it-IT" dirty="0">
                <a:solidFill>
                  <a:srgbClr val="666666"/>
                </a:solidFill>
              </a:rPr>
              <a:t> with</a:t>
            </a:r>
            <a:r>
              <a:rPr lang="en" dirty="0">
                <a:solidFill>
                  <a:srgbClr val="666666"/>
                </a:solidFill>
              </a:rPr>
              <a:t>:</a:t>
            </a:r>
          </a:p>
          <a:p>
            <a:pPr>
              <a:buClr>
                <a:srgbClr val="666666"/>
              </a:buClr>
              <a:buFontTx/>
              <a:buChar char="-"/>
            </a:pPr>
            <a:r>
              <a:rPr lang="en" dirty="0">
                <a:solidFill>
                  <a:srgbClr val="666666"/>
                </a:solidFill>
              </a:rPr>
              <a:t>M</a:t>
            </a:r>
            <a:r>
              <a:rPr lang="it-IT" dirty="0">
                <a:solidFill>
                  <a:srgbClr val="666666"/>
                </a:solidFill>
              </a:rPr>
              <a:t>a</a:t>
            </a:r>
            <a:r>
              <a:rPr lang="en" dirty="0">
                <a:solidFill>
                  <a:srgbClr val="666666"/>
                </a:solidFill>
              </a:rPr>
              <a:t>tlab</a:t>
            </a:r>
          </a:p>
          <a:p>
            <a:pPr>
              <a:buClr>
                <a:srgbClr val="666666"/>
              </a:buClr>
              <a:buFontTx/>
              <a:buChar char="-"/>
            </a:pPr>
            <a:r>
              <a:rPr lang="en" dirty="0">
                <a:solidFill>
                  <a:srgbClr val="666666"/>
                </a:solidFill>
              </a:rPr>
              <a:t>Knime</a:t>
            </a:r>
          </a:p>
          <a:p>
            <a:pPr marL="127000" indent="0">
              <a:buClr>
                <a:srgbClr val="666666"/>
              </a:buClr>
              <a:buNone/>
            </a:pPr>
            <a:r>
              <a:rPr lang="en" dirty="0">
                <a:solidFill>
                  <a:srgbClr val="666666"/>
                </a:solidFill>
              </a:rPr>
              <a:t>-     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E13380DF-0976-3C4A-9DDA-C56E5DC8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62" name="Google Shape;137;p20">
            <a:extLst>
              <a:ext uri="{FF2B5EF4-FFF2-40B4-BE49-F238E27FC236}">
                <a16:creationId xmlns:a16="http://schemas.microsoft.com/office/drawing/2014/main" id="{6293AEC4-5B0E-D245-AC16-830BBABEF182}"/>
              </a:ext>
            </a:extLst>
          </p:cNvPr>
          <p:cNvSpPr txBox="1">
            <a:spLocks/>
          </p:cNvSpPr>
          <p:nvPr/>
        </p:nvSpPr>
        <p:spPr>
          <a:xfrm>
            <a:off x="128806" y="779646"/>
            <a:ext cx="8427978" cy="3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it-IT" sz="2000" i="0" dirty="0">
                <a:solidFill>
                  <a:srgbClr val="666666"/>
                </a:solidFill>
              </a:rPr>
              <a:t>Dataset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solidFill>
                  <a:srgbClr val="666666"/>
                </a:solidFill>
              </a:rPr>
              <a:t>44 </a:t>
            </a:r>
            <a:r>
              <a:rPr lang="it-IT" dirty="0">
                <a:solidFill>
                  <a:srgbClr val="666666"/>
                </a:solidFill>
              </a:rPr>
              <a:t>images of </a:t>
            </a:r>
            <a:r>
              <a:rPr lang="it-IT" dirty="0" err="1">
                <a:solidFill>
                  <a:srgbClr val="666666"/>
                </a:solidFill>
              </a:rPr>
              <a:t>metabolic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tumour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volumes</a:t>
            </a:r>
            <a:r>
              <a:rPr lang="it-IT" dirty="0">
                <a:solidFill>
                  <a:srgbClr val="666666"/>
                </a:solidFill>
              </a:rPr>
              <a:t> in </a:t>
            </a:r>
            <a:r>
              <a:rPr lang="it-IT" dirty="0" err="1">
                <a:solidFill>
                  <a:srgbClr val="666666"/>
                </a:solidFill>
              </a:rPr>
              <a:t>NIfTI</a:t>
            </a:r>
            <a:r>
              <a:rPr lang="it-IT" dirty="0">
                <a:solidFill>
                  <a:srgbClr val="666666"/>
                </a:solidFill>
              </a:rPr>
              <a:t> format.</a:t>
            </a:r>
          </a:p>
          <a:p>
            <a:pPr marL="0" indent="0">
              <a:spcBef>
                <a:spcPts val="0"/>
              </a:spcBef>
              <a:buNone/>
            </a:pPr>
            <a:endParaRPr lang="it-IT" dirty="0">
              <a:solidFill>
                <a:srgbClr val="666666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dirty="0" err="1">
                <a:solidFill>
                  <a:srgbClr val="666666"/>
                </a:solidFill>
              </a:rPr>
              <a:t>Based</a:t>
            </a:r>
            <a:r>
              <a:rPr lang="it-IT" dirty="0">
                <a:solidFill>
                  <a:srgbClr val="666666"/>
                </a:solidFill>
              </a:rPr>
              <a:t> on </a:t>
            </a:r>
            <a:r>
              <a:rPr lang="it-IT" dirty="0" err="1">
                <a:solidFill>
                  <a:srgbClr val="666666"/>
                </a:solidFill>
              </a:rPr>
              <a:t>synthetic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lesion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constructed</a:t>
            </a:r>
            <a:r>
              <a:rPr lang="it-IT" dirty="0">
                <a:solidFill>
                  <a:srgbClr val="666666"/>
                </a:solidFill>
              </a:rPr>
              <a:t> from </a:t>
            </a:r>
            <a:r>
              <a:rPr lang="it-IT" dirty="0" err="1">
                <a:solidFill>
                  <a:srgbClr val="666666"/>
                </a:solidFill>
              </a:rPr>
              <a:t>real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patient</a:t>
            </a:r>
            <a:r>
              <a:rPr lang="it-IT" dirty="0">
                <a:solidFill>
                  <a:srgbClr val="666666"/>
                </a:solidFill>
              </a:rPr>
              <a:t> data.</a:t>
            </a:r>
          </a:p>
          <a:p>
            <a:pPr marL="0" indent="0">
              <a:spcBef>
                <a:spcPts val="0"/>
              </a:spcBef>
              <a:buNone/>
            </a:pPr>
            <a:endParaRPr lang="it-IT" dirty="0">
              <a:solidFill>
                <a:srgbClr val="666666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dirty="0" err="1">
                <a:solidFill>
                  <a:srgbClr val="666666"/>
                </a:solidFill>
              </a:rPr>
              <a:t>Segmented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using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two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different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thresholds</a:t>
            </a:r>
            <a:r>
              <a:rPr lang="it-IT" dirty="0">
                <a:solidFill>
                  <a:srgbClr val="666666"/>
                </a:solidFill>
              </a:rPr>
              <a:t>, one </a:t>
            </a:r>
            <a:r>
              <a:rPr lang="it-IT" dirty="0" err="1">
                <a:solidFill>
                  <a:srgbClr val="666666"/>
                </a:solidFill>
              </a:rPr>
              <a:t>adaptive</a:t>
            </a:r>
            <a:r>
              <a:rPr lang="it-IT" dirty="0">
                <a:solidFill>
                  <a:srgbClr val="666666"/>
                </a:solidFill>
              </a:rPr>
              <a:t> and one </a:t>
            </a:r>
            <a:r>
              <a:rPr lang="it-IT" dirty="0" err="1">
                <a:solidFill>
                  <a:srgbClr val="666666"/>
                </a:solidFill>
              </a:rPr>
              <a:t>fixed</a:t>
            </a:r>
            <a:r>
              <a:rPr lang="it-IT" dirty="0">
                <a:solidFill>
                  <a:srgbClr val="666666"/>
                </a:solidFill>
              </a:rPr>
              <a:t> [2].</a:t>
            </a:r>
          </a:p>
          <a:p>
            <a:pPr marL="0" indent="0">
              <a:spcBef>
                <a:spcPts val="0"/>
              </a:spcBef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dirty="0" err="1">
                <a:solidFill>
                  <a:srgbClr val="666666"/>
                </a:solidFill>
                <a:effectLst/>
              </a:rPr>
              <a:t>Mostly</a:t>
            </a:r>
            <a:r>
              <a:rPr lang="it-IT" dirty="0">
                <a:solidFill>
                  <a:srgbClr val="666666"/>
                </a:solidFill>
                <a:effectLst/>
              </a:rPr>
              <a:t> </a:t>
            </a:r>
            <a:r>
              <a:rPr lang="it-IT" dirty="0" err="1">
                <a:solidFill>
                  <a:srgbClr val="666666"/>
                </a:solidFill>
                <a:effectLst/>
              </a:rPr>
              <a:t>homogeneous</a:t>
            </a:r>
            <a:r>
              <a:rPr lang="it-IT" dirty="0">
                <a:solidFill>
                  <a:srgbClr val="666666"/>
                </a:solidFill>
                <a:effectLst/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lesions</a:t>
            </a:r>
            <a:r>
              <a:rPr lang="it-IT" dirty="0">
                <a:solidFill>
                  <a:srgbClr val="666666"/>
                </a:solidFill>
                <a:effectLst/>
              </a:rPr>
              <a:t> (59%).</a:t>
            </a:r>
          </a:p>
          <a:p>
            <a:pPr marL="0" indent="0">
              <a:spcBef>
                <a:spcPts val="0"/>
              </a:spcBef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dirty="0">
                <a:solidFill>
                  <a:srgbClr val="666666"/>
                </a:solidFill>
              </a:rPr>
              <a:t>Some </a:t>
            </a:r>
            <a:r>
              <a:rPr lang="it-IT" dirty="0" err="1">
                <a:solidFill>
                  <a:srgbClr val="666666"/>
                </a:solidFill>
              </a:rPr>
              <a:t>lesions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very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similar</a:t>
            </a:r>
            <a:r>
              <a:rPr lang="it-IT" dirty="0">
                <a:solidFill>
                  <a:srgbClr val="666666"/>
                </a:solidFill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it-IT" i="0" dirty="0">
              <a:solidFill>
                <a:srgbClr val="66666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8443254"/>
      </p:ext>
    </p:extLst>
  </p:cSld>
  <p:clrMapOvr>
    <a:masterClrMapping/>
  </p:clrMapOvr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2527</TotalTime>
  <Words>843</Words>
  <Application>Microsoft Macintosh PowerPoint</Application>
  <PresentationFormat>Presentazione su schermo (16:9)</PresentationFormat>
  <Paragraphs>188</Paragraphs>
  <Slides>31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8" baseType="lpstr">
      <vt:lpstr>Arial</vt:lpstr>
      <vt:lpstr>Wingdings</vt:lpstr>
      <vt:lpstr>Nunito Sans</vt:lpstr>
      <vt:lpstr>Georgia</vt:lpstr>
      <vt:lpstr>Cambria Math</vt:lpstr>
      <vt:lpstr>Calibri</vt:lpstr>
      <vt:lpstr>Ulysses template</vt:lpstr>
      <vt:lpstr>MEDICAL IMAGING &amp; BIG DATA PROJECT</vt:lpstr>
      <vt:lpstr>Table of contents</vt:lpstr>
      <vt:lpstr>1. Introduction</vt:lpstr>
      <vt:lpstr>Presentazione standard di PowerPoint</vt:lpstr>
      <vt:lpstr>Presentazione standard di PowerPoint</vt:lpstr>
      <vt:lpstr>Presentazione standard di PowerPoint</vt:lpstr>
      <vt:lpstr>2. Goal of the project &amp; dataset</vt:lpstr>
      <vt:lpstr>Presentazione standard di PowerPoint</vt:lpstr>
      <vt:lpstr>Presentazione standard di PowerPoint</vt:lpstr>
      <vt:lpstr>Presentazione standard di PowerPoint</vt:lpstr>
      <vt:lpstr>3. Feature extraction</vt:lpstr>
      <vt:lpstr>Presentazione standard di PowerPoint</vt:lpstr>
      <vt:lpstr>Presentazione standard di PowerPoint</vt:lpstr>
      <vt:lpstr>Features extracted  GLCM (Gray Level Co-Occurence Matrix): 9/59 This matrix quantifies the number of times that the combinations of level dimensions occur in two pixels. They are: energy, contrast, dissimalrity, homogeneity, correlation, autocorrelation, variance, sum average and entropy.   GLRLM (Gray Level Run Length Matrix): 13/59 Quantifies the length of number of consecutive pixels for each level of gray along one dimension.   Both GLCM and GLRLM are rotation dependent.   </vt:lpstr>
      <vt:lpstr>Presentazione standard di PowerPoint</vt:lpstr>
      <vt:lpstr>4. Feature Selection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5. Classification models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(OR SLIDEDOC) TITLE</dc:title>
  <dc:creator>Lorenzo Mammana</dc:creator>
  <cp:lastModifiedBy>ema carnati</cp:lastModifiedBy>
  <cp:revision>253</cp:revision>
  <dcterms:modified xsi:type="dcterms:W3CDTF">2019-04-10T17:08:17Z</dcterms:modified>
</cp:coreProperties>
</file>